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625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437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938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82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343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22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3310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326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294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77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333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8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7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624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160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526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FD3660-593E-4CC6-97A7-EFDD84780541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FE50-E536-4F4C-AECB-2527526B4C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7285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E197-A1BC-466D-B954-7B779DC3F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/>
              <a:t>Iolrú</a:t>
            </a:r>
            <a:r>
              <a:rPr lang="en-IE" dirty="0"/>
              <a:t>/</a:t>
            </a:r>
            <a:r>
              <a:rPr lang="en-IE" dirty="0" err="1"/>
              <a:t>Méadú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D4E0D-5FCA-4DC5-8812-6567E5198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Rang 3- AN </a:t>
            </a:r>
            <a:r>
              <a:rPr lang="en-IE" dirty="0" err="1"/>
              <a:t>Chéadaoin</a:t>
            </a:r>
            <a:r>
              <a:rPr lang="en-IE" dirty="0"/>
              <a:t> 20ú</a:t>
            </a:r>
          </a:p>
        </p:txBody>
      </p:sp>
    </p:spTree>
    <p:extLst>
      <p:ext uri="{BB962C8B-B14F-4D97-AF65-F5344CB8AC3E}">
        <p14:creationId xmlns:p14="http://schemas.microsoft.com/office/powerpoint/2010/main" val="134376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1607C-8A97-480C-9BDF-B984C738139F}"/>
              </a:ext>
            </a:extLst>
          </p:cNvPr>
          <p:cNvSpPr txBox="1"/>
          <p:nvPr/>
        </p:nvSpPr>
        <p:spPr>
          <a:xfrm>
            <a:off x="3829878" y="424069"/>
            <a:ext cx="3750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/>
              <a:t>7 x 3 = 21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6CEBA-E955-4C4B-8E76-FD60CE8801FB}"/>
              </a:ext>
            </a:extLst>
          </p:cNvPr>
          <p:cNvSpPr txBox="1"/>
          <p:nvPr/>
        </p:nvSpPr>
        <p:spPr>
          <a:xfrm>
            <a:off x="1417982" y="3193774"/>
            <a:ext cx="923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>
                <a:solidFill>
                  <a:srgbClr val="FFFF00"/>
                </a:solidFill>
              </a:rPr>
              <a:t>7</a:t>
            </a:r>
            <a:r>
              <a:rPr lang="en-IE" sz="4800" b="1" dirty="0"/>
              <a:t> </a:t>
            </a:r>
            <a:r>
              <a:rPr lang="en-IE" sz="4800" b="1" u="sng" dirty="0">
                <a:solidFill>
                  <a:schemeClr val="bg1"/>
                </a:solidFill>
              </a:rPr>
              <a:t>x 3</a:t>
            </a:r>
            <a:r>
              <a:rPr lang="en-IE" sz="4800" b="1" dirty="0">
                <a:solidFill>
                  <a:schemeClr val="bg1"/>
                </a:solidFill>
              </a:rPr>
              <a:t> </a:t>
            </a:r>
            <a:r>
              <a:rPr lang="en-IE" sz="4800" b="1" dirty="0"/>
              <a:t>= ( </a:t>
            </a:r>
            <a:r>
              <a:rPr lang="en-IE" sz="4800" b="1" dirty="0">
                <a:solidFill>
                  <a:srgbClr val="FFC000"/>
                </a:solidFill>
              </a:rPr>
              <a:t>4</a:t>
            </a:r>
            <a:r>
              <a:rPr lang="en-IE" sz="4800" b="1" dirty="0"/>
              <a:t> </a:t>
            </a:r>
            <a:r>
              <a:rPr lang="en-IE" sz="4800" b="1" u="sng" dirty="0">
                <a:solidFill>
                  <a:schemeClr val="bg1"/>
                </a:solidFill>
              </a:rPr>
              <a:t>x 3</a:t>
            </a:r>
            <a:r>
              <a:rPr lang="en-IE" sz="4800" b="1" dirty="0"/>
              <a:t>) + ( </a:t>
            </a:r>
            <a:r>
              <a:rPr lang="en-IE" sz="4800" b="1" dirty="0">
                <a:solidFill>
                  <a:srgbClr val="FFC000"/>
                </a:solidFill>
              </a:rPr>
              <a:t>3</a:t>
            </a:r>
            <a:r>
              <a:rPr lang="en-IE" sz="4800" b="1" dirty="0"/>
              <a:t> </a:t>
            </a:r>
            <a:r>
              <a:rPr lang="en-IE" sz="4800" b="1" u="sng" dirty="0">
                <a:solidFill>
                  <a:schemeClr val="bg1"/>
                </a:solidFill>
              </a:rPr>
              <a:t>x 3</a:t>
            </a:r>
            <a:r>
              <a:rPr lang="en-IE" sz="4800" b="1" dirty="0"/>
              <a:t>) = </a:t>
            </a:r>
            <a:r>
              <a:rPr lang="en-IE" sz="4800" b="1" u="sng" dirty="0"/>
              <a:t>21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72FC9C6-E3EF-492A-A23C-A40A0ECB9685}"/>
              </a:ext>
            </a:extLst>
          </p:cNvPr>
          <p:cNvSpPr/>
          <p:nvPr/>
        </p:nvSpPr>
        <p:spPr>
          <a:xfrm>
            <a:off x="1537252" y="2808669"/>
            <a:ext cx="2650434" cy="830997"/>
          </a:xfrm>
          <a:prstGeom prst="arc">
            <a:avLst>
              <a:gd name="adj1" fmla="val 10971909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014EEA4-9F27-410D-84EC-7E5097FCBF4E}"/>
              </a:ext>
            </a:extLst>
          </p:cNvPr>
          <p:cNvSpPr/>
          <p:nvPr/>
        </p:nvSpPr>
        <p:spPr>
          <a:xfrm>
            <a:off x="1537252" y="2619249"/>
            <a:ext cx="5300870" cy="1405522"/>
          </a:xfrm>
          <a:prstGeom prst="arc">
            <a:avLst>
              <a:gd name="adj1" fmla="val 11724964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6" descr="Thumbs Up Smiley Face Emoji Happy Smiley Face - Love Emoji Dp For Whatsapp , Transparent Cartoon ">
            <a:extLst>
              <a:ext uri="{FF2B5EF4-FFF2-40B4-BE49-F238E27FC236}">
                <a16:creationId xmlns:a16="http://schemas.microsoft.com/office/drawing/2014/main" id="{19A8022C-2455-451A-B31D-6AFFBAD90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5643" r="5841" b="11857"/>
          <a:stretch/>
        </p:blipFill>
        <p:spPr bwMode="auto">
          <a:xfrm>
            <a:off x="9914100" y="5247861"/>
            <a:ext cx="2092371" cy="14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D91914-A1D2-4C58-A865-3833F6C7B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8957" y="5978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829CC-3FB2-4827-B1B9-59BC555824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2" t="6336" r="20763" b="27807"/>
          <a:stretch/>
        </p:blipFill>
        <p:spPr>
          <a:xfrm rot="16200000">
            <a:off x="3036867" y="-2288842"/>
            <a:ext cx="2236473" cy="7475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18AA2B-F3E7-45DF-997E-52429B2949CA}"/>
              </a:ext>
            </a:extLst>
          </p:cNvPr>
          <p:cNvSpPr txBox="1"/>
          <p:nvPr/>
        </p:nvSpPr>
        <p:spPr>
          <a:xfrm>
            <a:off x="5638800" y="296848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35183-36F1-4DB4-80FC-25E17957FE2B}"/>
              </a:ext>
            </a:extLst>
          </p:cNvPr>
          <p:cNvSpPr txBox="1"/>
          <p:nvPr/>
        </p:nvSpPr>
        <p:spPr>
          <a:xfrm>
            <a:off x="417443" y="2537600"/>
            <a:ext cx="7255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  </a:t>
            </a:r>
            <a:r>
              <a:rPr lang="en-IE" sz="4000" b="1" dirty="0"/>
              <a:t>4   x   3    =   3   x  4   =    </a:t>
            </a:r>
            <a:r>
              <a:rPr lang="en-IE" sz="4000" b="1" u="sng" dirty="0"/>
              <a:t>12</a:t>
            </a:r>
          </a:p>
          <a:p>
            <a:endParaRPr lang="en-IE" sz="4000" b="1" u="sng" dirty="0"/>
          </a:p>
          <a:p>
            <a:endParaRPr lang="en-IE" sz="4000" b="1" u="sng" dirty="0"/>
          </a:p>
          <a:p>
            <a:r>
              <a:rPr lang="en-IE" sz="4000" b="1" dirty="0"/>
              <a:t> </a:t>
            </a:r>
            <a:r>
              <a:rPr lang="en-IE" sz="4000" b="1" dirty="0">
                <a:solidFill>
                  <a:srgbClr val="FFFF00"/>
                </a:solidFill>
              </a:rPr>
              <a:t>A.   </a:t>
            </a:r>
            <a:r>
              <a:rPr lang="en-IE" sz="4000" b="1" dirty="0"/>
              <a:t>5   x  6  =  6  x  5  =    </a:t>
            </a:r>
            <a:r>
              <a:rPr lang="en-IE" sz="4000" b="1" u="sng" dirty="0"/>
              <a:t>30</a:t>
            </a:r>
            <a:endParaRPr lang="en-IE" sz="2800" b="1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EB4D03-F902-498F-8739-2C4905FFA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7182" y="5917818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51C048-9225-4018-9206-10162C2174E9}"/>
              </a:ext>
            </a:extLst>
          </p:cNvPr>
          <p:cNvSpPr txBox="1"/>
          <p:nvPr/>
        </p:nvSpPr>
        <p:spPr>
          <a:xfrm>
            <a:off x="9422296" y="2229823"/>
            <a:ext cx="102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   </a:t>
            </a:r>
            <a:r>
              <a:rPr lang="en-I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</a:p>
          <a:p>
            <a:r>
              <a:rPr lang="en-IE" sz="36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 3</a:t>
            </a:r>
          </a:p>
          <a:p>
            <a:r>
              <a:rPr lang="en-I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C8AA6-6FEC-4DE0-A86D-8487D1053A25}"/>
              </a:ext>
            </a:extLst>
          </p:cNvPr>
          <p:cNvSpPr txBox="1"/>
          <p:nvPr/>
        </p:nvSpPr>
        <p:spPr>
          <a:xfrm>
            <a:off x="10973894" y="2229823"/>
            <a:ext cx="102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   </a:t>
            </a:r>
            <a:r>
              <a:rPr lang="en-I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</a:p>
          <a:p>
            <a:r>
              <a:rPr lang="en-IE" sz="36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 4</a:t>
            </a:r>
          </a:p>
          <a:p>
            <a:r>
              <a:rPr lang="en-I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A82A4-5AE3-488C-946B-D6A3E5E72982}"/>
              </a:ext>
            </a:extLst>
          </p:cNvPr>
          <p:cNvSpPr txBox="1"/>
          <p:nvPr/>
        </p:nvSpPr>
        <p:spPr>
          <a:xfrm>
            <a:off x="9224607" y="4497748"/>
            <a:ext cx="102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5</a:t>
            </a:r>
          </a:p>
          <a:p>
            <a:r>
              <a:rPr lang="en-IE" sz="36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 6</a:t>
            </a:r>
          </a:p>
          <a:p>
            <a:r>
              <a:rPr lang="en-I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AB908-A6EE-4102-B5DB-804F923EA51C}"/>
              </a:ext>
            </a:extLst>
          </p:cNvPr>
          <p:cNvSpPr txBox="1"/>
          <p:nvPr/>
        </p:nvSpPr>
        <p:spPr>
          <a:xfrm>
            <a:off x="10973894" y="4463253"/>
            <a:ext cx="102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6</a:t>
            </a:r>
          </a:p>
          <a:p>
            <a:r>
              <a:rPr lang="en-IE" sz="36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 5</a:t>
            </a:r>
          </a:p>
          <a:p>
            <a:r>
              <a:rPr lang="en-I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C0FBF-61D8-4233-B6DF-DE2A25F1700D}"/>
              </a:ext>
            </a:extLst>
          </p:cNvPr>
          <p:cNvSpPr txBox="1"/>
          <p:nvPr/>
        </p:nvSpPr>
        <p:spPr>
          <a:xfrm>
            <a:off x="1749286" y="591781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8A957-8D5A-4BBF-AC4E-4FB8DDEACF3C}"/>
              </a:ext>
            </a:extLst>
          </p:cNvPr>
          <p:cNvSpPr txBox="1"/>
          <p:nvPr/>
        </p:nvSpPr>
        <p:spPr>
          <a:xfrm>
            <a:off x="9734816" y="12058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</a:t>
            </a: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4726A0-9C0F-4B0C-8A08-4FBF3C6742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714" y="1205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7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BE9884-1046-4716-ADBE-41DE030F4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81057"/>
              </p:ext>
            </p:extLst>
          </p:nvPr>
        </p:nvGraphicFramePr>
        <p:xfrm>
          <a:off x="3675270" y="348605"/>
          <a:ext cx="4156766" cy="32162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8383">
                  <a:extLst>
                    <a:ext uri="{9D8B030D-6E8A-4147-A177-3AD203B41FA5}">
                      <a16:colId xmlns:a16="http://schemas.microsoft.com/office/drawing/2014/main" val="408515222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66285084"/>
                    </a:ext>
                  </a:extLst>
                </a:gridCol>
              </a:tblGrid>
              <a:tr h="1608115">
                <a:tc gridSpan="2">
                  <a:txBody>
                    <a:bodyPr/>
                    <a:lstStyle/>
                    <a:p>
                      <a:pPr algn="ctr"/>
                      <a:r>
                        <a:rPr lang="en-IE" sz="8000" b="1" dirty="0"/>
                        <a:t>32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02082"/>
                  </a:ext>
                </a:extLst>
              </a:tr>
              <a:tr h="1608115">
                <a:tc>
                  <a:txBody>
                    <a:bodyPr/>
                    <a:lstStyle/>
                    <a:p>
                      <a:pPr algn="ctr"/>
                      <a:r>
                        <a:rPr lang="en-IE" sz="8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419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80BF99-6F45-4328-85B1-C8EC58C94DCA}"/>
              </a:ext>
            </a:extLst>
          </p:cNvPr>
          <p:cNvSpPr txBox="1"/>
          <p:nvPr/>
        </p:nvSpPr>
        <p:spPr>
          <a:xfrm>
            <a:off x="1550504" y="4200939"/>
            <a:ext cx="9674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800" b="1" dirty="0"/>
              <a:t>4 x 8 = 8 x 4 = </a:t>
            </a:r>
            <a:r>
              <a:rPr lang="en-IE" sz="8800" b="1" u="sng" dirty="0"/>
              <a:t>32</a:t>
            </a:r>
            <a:endParaRPr lang="en-IE" sz="8800" b="1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0391F3-F05D-4963-9F70-432B9E517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9791" y="5727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BE9884-1046-4716-ADBE-41DE030F4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61608"/>
              </p:ext>
            </p:extLst>
          </p:nvPr>
        </p:nvGraphicFramePr>
        <p:xfrm>
          <a:off x="3675270" y="348605"/>
          <a:ext cx="4156766" cy="32162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8383">
                  <a:extLst>
                    <a:ext uri="{9D8B030D-6E8A-4147-A177-3AD203B41FA5}">
                      <a16:colId xmlns:a16="http://schemas.microsoft.com/office/drawing/2014/main" val="408515222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66285084"/>
                    </a:ext>
                  </a:extLst>
                </a:gridCol>
              </a:tblGrid>
              <a:tr h="1608115">
                <a:tc gridSpan="2">
                  <a:txBody>
                    <a:bodyPr/>
                    <a:lstStyle/>
                    <a:p>
                      <a:pPr algn="ctr"/>
                      <a:r>
                        <a:rPr lang="en-IE" sz="8000" b="1" dirty="0"/>
                        <a:t>54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02082"/>
                  </a:ext>
                </a:extLst>
              </a:tr>
              <a:tr h="1608115">
                <a:tc>
                  <a:txBody>
                    <a:bodyPr/>
                    <a:lstStyle/>
                    <a:p>
                      <a:pPr algn="ctr"/>
                      <a:r>
                        <a:rPr lang="en-IE" sz="80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419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80BF99-6F45-4328-85B1-C8EC58C94DCA}"/>
              </a:ext>
            </a:extLst>
          </p:cNvPr>
          <p:cNvSpPr txBox="1"/>
          <p:nvPr/>
        </p:nvSpPr>
        <p:spPr>
          <a:xfrm>
            <a:off x="1378226" y="4333461"/>
            <a:ext cx="1081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b="1" dirty="0"/>
              <a:t>__ x __ = __ x __ = </a:t>
            </a:r>
            <a:r>
              <a:rPr lang="en-IE" sz="7200" dirty="0"/>
              <a:t>___</a:t>
            </a:r>
            <a:endParaRPr lang="en-IE" sz="7200" b="1" dirty="0"/>
          </a:p>
        </p:txBody>
      </p:sp>
    </p:spTree>
    <p:extLst>
      <p:ext uri="{BB962C8B-B14F-4D97-AF65-F5344CB8AC3E}">
        <p14:creationId xmlns:p14="http://schemas.microsoft.com/office/powerpoint/2010/main" val="77041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BE9884-1046-4716-ADBE-41DE030F486B}"/>
              </a:ext>
            </a:extLst>
          </p:cNvPr>
          <p:cNvGraphicFramePr>
            <a:graphicFrameLocks noGrp="1"/>
          </p:cNvGraphicFramePr>
          <p:nvPr/>
        </p:nvGraphicFramePr>
        <p:xfrm>
          <a:off x="3675270" y="348605"/>
          <a:ext cx="4156766" cy="32162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8383">
                  <a:extLst>
                    <a:ext uri="{9D8B030D-6E8A-4147-A177-3AD203B41FA5}">
                      <a16:colId xmlns:a16="http://schemas.microsoft.com/office/drawing/2014/main" val="408515222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66285084"/>
                    </a:ext>
                  </a:extLst>
                </a:gridCol>
              </a:tblGrid>
              <a:tr h="1608115">
                <a:tc gridSpan="2">
                  <a:txBody>
                    <a:bodyPr/>
                    <a:lstStyle/>
                    <a:p>
                      <a:pPr algn="ctr"/>
                      <a:r>
                        <a:rPr lang="en-IE" sz="8000" b="1" dirty="0"/>
                        <a:t>54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02082"/>
                  </a:ext>
                </a:extLst>
              </a:tr>
              <a:tr h="1608115">
                <a:tc>
                  <a:txBody>
                    <a:bodyPr/>
                    <a:lstStyle/>
                    <a:p>
                      <a:pPr algn="ctr"/>
                      <a:r>
                        <a:rPr lang="en-IE" sz="80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419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80BF99-6F45-4328-85B1-C8EC58C94DCA}"/>
              </a:ext>
            </a:extLst>
          </p:cNvPr>
          <p:cNvSpPr txBox="1"/>
          <p:nvPr/>
        </p:nvSpPr>
        <p:spPr>
          <a:xfrm>
            <a:off x="2080591" y="4306956"/>
            <a:ext cx="803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b="1" dirty="0"/>
              <a:t>9 x 6 = 6 x 9 = 54</a:t>
            </a:r>
          </a:p>
        </p:txBody>
      </p:sp>
      <p:pic>
        <p:nvPicPr>
          <p:cNvPr id="1026" name="Picture 2" descr="Thumbs Up Emoji Transparent Background - Smiley Face With Thumbs ...">
            <a:extLst>
              <a:ext uri="{FF2B5EF4-FFF2-40B4-BE49-F238E27FC236}">
                <a16:creationId xmlns:a16="http://schemas.microsoft.com/office/drawing/2014/main" id="{89E1D7E5-881E-4AC2-9CD5-B2E9ED2B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3" y="1634851"/>
            <a:ext cx="1582779" cy="10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6AD80E-2202-429B-B039-A0ADB7DABCE1}"/>
              </a:ext>
            </a:extLst>
          </p:cNvPr>
          <p:cNvSpPr/>
          <p:nvPr/>
        </p:nvSpPr>
        <p:spPr>
          <a:xfrm>
            <a:off x="404567" y="971403"/>
            <a:ext cx="21403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Maith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thú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25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1607C-8A97-480C-9BDF-B984C738139F}"/>
              </a:ext>
            </a:extLst>
          </p:cNvPr>
          <p:cNvSpPr txBox="1"/>
          <p:nvPr/>
        </p:nvSpPr>
        <p:spPr>
          <a:xfrm>
            <a:off x="3114261" y="2303454"/>
            <a:ext cx="3750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dirty="0"/>
              <a:t>7 x 3 =  </a:t>
            </a:r>
          </a:p>
        </p:txBody>
      </p:sp>
      <p:pic>
        <p:nvPicPr>
          <p:cNvPr id="2050" name="Picture 2" descr="Thinking Face Emoji Clipart">
            <a:extLst>
              <a:ext uri="{FF2B5EF4-FFF2-40B4-BE49-F238E27FC236}">
                <a16:creationId xmlns:a16="http://schemas.microsoft.com/office/drawing/2014/main" id="{E55AB67B-8B98-4702-96DE-020393BA5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4831" r="13023" b="5314"/>
          <a:stretch/>
        </p:blipFill>
        <p:spPr bwMode="auto">
          <a:xfrm>
            <a:off x="6665843" y="2501348"/>
            <a:ext cx="873788" cy="9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026354-DEA8-44DB-BABB-10A819D2A5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5878" y="5138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1607C-8A97-480C-9BDF-B984C738139F}"/>
              </a:ext>
            </a:extLst>
          </p:cNvPr>
          <p:cNvSpPr txBox="1"/>
          <p:nvPr/>
        </p:nvSpPr>
        <p:spPr>
          <a:xfrm>
            <a:off x="3829878" y="424069"/>
            <a:ext cx="3750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/>
              <a:t>7 x 3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6CEBA-E955-4C4B-8E76-FD60CE8801FB}"/>
              </a:ext>
            </a:extLst>
          </p:cNvPr>
          <p:cNvSpPr txBox="1"/>
          <p:nvPr/>
        </p:nvSpPr>
        <p:spPr>
          <a:xfrm>
            <a:off x="702365" y="2027583"/>
            <a:ext cx="1110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7 x </a:t>
            </a:r>
            <a:r>
              <a:rPr lang="en-IE" sz="4800" b="1" dirty="0">
                <a:solidFill>
                  <a:schemeClr val="bg1"/>
                </a:solidFill>
              </a:rPr>
              <a:t>3</a:t>
            </a:r>
            <a:r>
              <a:rPr lang="en-IE" sz="4800" b="1" dirty="0"/>
              <a:t> = (___ x </a:t>
            </a:r>
            <a:r>
              <a:rPr lang="en-IE" sz="4800" b="1" dirty="0">
                <a:solidFill>
                  <a:schemeClr val="bg1"/>
                </a:solidFill>
              </a:rPr>
              <a:t>3</a:t>
            </a:r>
            <a:r>
              <a:rPr lang="en-IE" sz="4800" b="1" dirty="0"/>
              <a:t>) + ( __ x </a:t>
            </a:r>
            <a:r>
              <a:rPr lang="en-IE" sz="4800" b="1" dirty="0">
                <a:solidFill>
                  <a:schemeClr val="bg1"/>
                </a:solidFill>
              </a:rPr>
              <a:t>3</a:t>
            </a:r>
            <a:r>
              <a:rPr lang="en-IE" sz="4800" b="1" dirty="0"/>
              <a:t>)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3393F-9AF7-4830-8A1A-9589EBB37F6E}"/>
              </a:ext>
            </a:extLst>
          </p:cNvPr>
          <p:cNvSpPr txBox="1"/>
          <p:nvPr/>
        </p:nvSpPr>
        <p:spPr>
          <a:xfrm>
            <a:off x="384313" y="3399256"/>
            <a:ext cx="1073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  4  +  3</a:t>
            </a:r>
          </a:p>
          <a:p>
            <a:r>
              <a:rPr lang="en-IE" b="1" dirty="0"/>
              <a:t>  5  +  2</a:t>
            </a:r>
          </a:p>
          <a:p>
            <a:r>
              <a:rPr lang="en-IE" b="1" dirty="0"/>
              <a:t>  6  +  1</a:t>
            </a:r>
          </a:p>
          <a:p>
            <a:endParaRPr lang="en-I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38B2E7-4BB9-4A70-B1B5-92A5D3FB83F2}"/>
              </a:ext>
            </a:extLst>
          </p:cNvPr>
          <p:cNvCxnSpPr>
            <a:endCxn id="5" idx="0"/>
          </p:cNvCxnSpPr>
          <p:nvPr/>
        </p:nvCxnSpPr>
        <p:spPr>
          <a:xfrm>
            <a:off x="921026" y="2802909"/>
            <a:ext cx="0" cy="596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Thinking Face Emoji Clipart">
            <a:extLst>
              <a:ext uri="{FF2B5EF4-FFF2-40B4-BE49-F238E27FC236}">
                <a16:creationId xmlns:a16="http://schemas.microsoft.com/office/drawing/2014/main" id="{CA904D62-F976-49BB-9D78-18B12E6CD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4831" r="13023" b="5314"/>
          <a:stretch/>
        </p:blipFill>
        <p:spPr bwMode="auto">
          <a:xfrm>
            <a:off x="6520069" y="342180"/>
            <a:ext cx="873788" cy="9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070263-1252-4C3F-BEBC-5507E9E7B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3443" y="536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1607C-8A97-480C-9BDF-B984C738139F}"/>
              </a:ext>
            </a:extLst>
          </p:cNvPr>
          <p:cNvSpPr txBox="1"/>
          <p:nvPr/>
        </p:nvSpPr>
        <p:spPr>
          <a:xfrm>
            <a:off x="3829878" y="424069"/>
            <a:ext cx="3750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/>
              <a:t>7 x 3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6CEBA-E955-4C4B-8E76-FD60CE8801FB}"/>
              </a:ext>
            </a:extLst>
          </p:cNvPr>
          <p:cNvSpPr txBox="1"/>
          <p:nvPr/>
        </p:nvSpPr>
        <p:spPr>
          <a:xfrm>
            <a:off x="702365" y="2027583"/>
            <a:ext cx="1110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7 x </a:t>
            </a:r>
            <a:r>
              <a:rPr lang="en-IE" sz="4800" b="1" dirty="0">
                <a:solidFill>
                  <a:schemeClr val="bg1"/>
                </a:solidFill>
              </a:rPr>
              <a:t>3</a:t>
            </a:r>
            <a:r>
              <a:rPr lang="en-IE" sz="4800" b="1" dirty="0"/>
              <a:t> = ( 4 x </a:t>
            </a:r>
            <a:r>
              <a:rPr lang="en-IE" sz="4800" b="1" dirty="0">
                <a:solidFill>
                  <a:schemeClr val="bg1"/>
                </a:solidFill>
              </a:rPr>
              <a:t>3</a:t>
            </a:r>
            <a:r>
              <a:rPr lang="en-IE" sz="4800" b="1" dirty="0"/>
              <a:t>) + ( 3 x </a:t>
            </a:r>
            <a:r>
              <a:rPr lang="en-IE" sz="4800" b="1" dirty="0">
                <a:solidFill>
                  <a:schemeClr val="bg1"/>
                </a:solidFill>
              </a:rPr>
              <a:t>3</a:t>
            </a:r>
            <a:r>
              <a:rPr lang="en-IE" sz="4800" b="1" dirty="0"/>
              <a:t>)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3393F-9AF7-4830-8A1A-9589EBB37F6E}"/>
              </a:ext>
            </a:extLst>
          </p:cNvPr>
          <p:cNvSpPr txBox="1"/>
          <p:nvPr/>
        </p:nvSpPr>
        <p:spPr>
          <a:xfrm>
            <a:off x="384313" y="3399256"/>
            <a:ext cx="1073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  4  +  3</a:t>
            </a:r>
          </a:p>
          <a:p>
            <a:r>
              <a:rPr lang="en-IE" b="1" dirty="0"/>
              <a:t>  5  +  2</a:t>
            </a:r>
          </a:p>
          <a:p>
            <a:r>
              <a:rPr lang="en-IE" b="1" dirty="0"/>
              <a:t>  6  +  1</a:t>
            </a:r>
          </a:p>
          <a:p>
            <a:endParaRPr lang="en-I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38B2E7-4BB9-4A70-B1B5-92A5D3FB83F2}"/>
              </a:ext>
            </a:extLst>
          </p:cNvPr>
          <p:cNvCxnSpPr>
            <a:endCxn id="5" idx="0"/>
          </p:cNvCxnSpPr>
          <p:nvPr/>
        </p:nvCxnSpPr>
        <p:spPr>
          <a:xfrm>
            <a:off x="921026" y="2802909"/>
            <a:ext cx="0" cy="596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9AE9B2E-9977-409A-A9BA-CB97266DA515}"/>
              </a:ext>
            </a:extLst>
          </p:cNvPr>
          <p:cNvSpPr/>
          <p:nvPr/>
        </p:nvSpPr>
        <p:spPr>
          <a:xfrm>
            <a:off x="516835" y="3429000"/>
            <a:ext cx="834867" cy="33461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E38ABC-D51F-4746-96DD-671D89861C54}"/>
              </a:ext>
            </a:extLst>
          </p:cNvPr>
          <p:cNvCxnSpPr>
            <a:cxnSpLocks/>
          </p:cNvCxnSpPr>
          <p:nvPr/>
        </p:nvCxnSpPr>
        <p:spPr>
          <a:xfrm>
            <a:off x="3949148" y="2858580"/>
            <a:ext cx="0" cy="9050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996034-405D-428D-BD2F-4FBAC5511DC9}"/>
              </a:ext>
            </a:extLst>
          </p:cNvPr>
          <p:cNvCxnSpPr>
            <a:cxnSpLocks/>
          </p:cNvCxnSpPr>
          <p:nvPr/>
        </p:nvCxnSpPr>
        <p:spPr>
          <a:xfrm>
            <a:off x="6619461" y="2858580"/>
            <a:ext cx="0" cy="9050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6134EA-43D0-4AFC-96DA-1BC17D452D25}"/>
              </a:ext>
            </a:extLst>
          </p:cNvPr>
          <p:cNvSpPr txBox="1"/>
          <p:nvPr/>
        </p:nvSpPr>
        <p:spPr>
          <a:xfrm>
            <a:off x="3101008" y="4081670"/>
            <a:ext cx="6559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    12                   9</a:t>
            </a:r>
          </a:p>
          <a:p>
            <a:r>
              <a:rPr lang="en-IE" sz="3600" b="1" dirty="0"/>
              <a:t>  </a:t>
            </a:r>
          </a:p>
          <a:p>
            <a:r>
              <a:rPr lang="en-IE" sz="3600" b="1" dirty="0"/>
              <a:t>    12        +         9        =</a:t>
            </a:r>
          </a:p>
        </p:txBody>
      </p:sp>
      <p:pic>
        <p:nvPicPr>
          <p:cNvPr id="16" name="Picture 2" descr="Thinking Face Emoji Clipart">
            <a:extLst>
              <a:ext uri="{FF2B5EF4-FFF2-40B4-BE49-F238E27FC236}">
                <a16:creationId xmlns:a16="http://schemas.microsoft.com/office/drawing/2014/main" id="{F1F8B99B-32CB-4E06-9ED2-02E92E8D6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4831" r="13023" b="5314"/>
          <a:stretch/>
        </p:blipFill>
        <p:spPr bwMode="auto">
          <a:xfrm>
            <a:off x="6619461" y="424069"/>
            <a:ext cx="873788" cy="9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657AA-1FF5-4F7C-9411-C3A8A0D3C8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4500" y="5350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1607C-8A97-480C-9BDF-B984C738139F}"/>
              </a:ext>
            </a:extLst>
          </p:cNvPr>
          <p:cNvSpPr txBox="1"/>
          <p:nvPr/>
        </p:nvSpPr>
        <p:spPr>
          <a:xfrm>
            <a:off x="3829878" y="424069"/>
            <a:ext cx="3750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/>
              <a:t>7 x 3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6CEBA-E955-4C4B-8E76-FD60CE8801FB}"/>
              </a:ext>
            </a:extLst>
          </p:cNvPr>
          <p:cNvSpPr txBox="1"/>
          <p:nvPr/>
        </p:nvSpPr>
        <p:spPr>
          <a:xfrm>
            <a:off x="702365" y="2027583"/>
            <a:ext cx="1110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7 x </a:t>
            </a:r>
            <a:r>
              <a:rPr lang="en-IE" sz="4800" b="1" dirty="0">
                <a:solidFill>
                  <a:schemeClr val="bg1"/>
                </a:solidFill>
              </a:rPr>
              <a:t>3</a:t>
            </a:r>
            <a:r>
              <a:rPr lang="en-IE" sz="4800" b="1" dirty="0"/>
              <a:t> = ( 4 x </a:t>
            </a:r>
            <a:r>
              <a:rPr lang="en-IE" sz="4800" b="1" dirty="0">
                <a:solidFill>
                  <a:schemeClr val="bg1"/>
                </a:solidFill>
              </a:rPr>
              <a:t>3</a:t>
            </a:r>
            <a:r>
              <a:rPr lang="en-IE" sz="4800" b="1" dirty="0"/>
              <a:t>) + ( 3 x </a:t>
            </a:r>
            <a:r>
              <a:rPr lang="en-IE" sz="4800" b="1" dirty="0">
                <a:solidFill>
                  <a:schemeClr val="bg1"/>
                </a:solidFill>
              </a:rPr>
              <a:t>3</a:t>
            </a:r>
            <a:r>
              <a:rPr lang="en-IE" sz="4800" b="1" dirty="0"/>
              <a:t>) = </a:t>
            </a:r>
            <a:r>
              <a:rPr lang="en-IE" sz="4800" b="1" u="sng" dirty="0"/>
              <a:t>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3393F-9AF7-4830-8A1A-9589EBB37F6E}"/>
              </a:ext>
            </a:extLst>
          </p:cNvPr>
          <p:cNvSpPr txBox="1"/>
          <p:nvPr/>
        </p:nvSpPr>
        <p:spPr>
          <a:xfrm>
            <a:off x="384313" y="3399256"/>
            <a:ext cx="1073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  4  +  3</a:t>
            </a:r>
          </a:p>
          <a:p>
            <a:r>
              <a:rPr lang="en-IE" b="1" dirty="0"/>
              <a:t>  5  +  2</a:t>
            </a:r>
          </a:p>
          <a:p>
            <a:r>
              <a:rPr lang="en-IE" b="1" dirty="0"/>
              <a:t>  6  +  1</a:t>
            </a:r>
          </a:p>
          <a:p>
            <a:endParaRPr lang="en-I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38B2E7-4BB9-4A70-B1B5-92A5D3FB83F2}"/>
              </a:ext>
            </a:extLst>
          </p:cNvPr>
          <p:cNvCxnSpPr>
            <a:endCxn id="5" idx="0"/>
          </p:cNvCxnSpPr>
          <p:nvPr/>
        </p:nvCxnSpPr>
        <p:spPr>
          <a:xfrm>
            <a:off x="921026" y="2802909"/>
            <a:ext cx="0" cy="596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9AE9B2E-9977-409A-A9BA-CB97266DA515}"/>
              </a:ext>
            </a:extLst>
          </p:cNvPr>
          <p:cNvSpPr/>
          <p:nvPr/>
        </p:nvSpPr>
        <p:spPr>
          <a:xfrm>
            <a:off x="516835" y="3429000"/>
            <a:ext cx="834867" cy="33461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E38ABC-D51F-4746-96DD-671D89861C54}"/>
              </a:ext>
            </a:extLst>
          </p:cNvPr>
          <p:cNvCxnSpPr>
            <a:cxnSpLocks/>
          </p:cNvCxnSpPr>
          <p:nvPr/>
        </p:nvCxnSpPr>
        <p:spPr>
          <a:xfrm>
            <a:off x="3949148" y="2858580"/>
            <a:ext cx="0" cy="9050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996034-405D-428D-BD2F-4FBAC5511DC9}"/>
              </a:ext>
            </a:extLst>
          </p:cNvPr>
          <p:cNvCxnSpPr>
            <a:cxnSpLocks/>
          </p:cNvCxnSpPr>
          <p:nvPr/>
        </p:nvCxnSpPr>
        <p:spPr>
          <a:xfrm>
            <a:off x="6619461" y="2858580"/>
            <a:ext cx="0" cy="9050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6134EA-43D0-4AFC-96DA-1BC17D452D25}"/>
              </a:ext>
            </a:extLst>
          </p:cNvPr>
          <p:cNvSpPr txBox="1"/>
          <p:nvPr/>
        </p:nvSpPr>
        <p:spPr>
          <a:xfrm>
            <a:off x="3101008" y="4081670"/>
            <a:ext cx="6559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    12                   9</a:t>
            </a:r>
          </a:p>
          <a:p>
            <a:r>
              <a:rPr lang="en-IE" sz="3600" b="1" dirty="0"/>
              <a:t>  </a:t>
            </a:r>
          </a:p>
          <a:p>
            <a:r>
              <a:rPr lang="en-IE" sz="3600" b="1" dirty="0"/>
              <a:t>    12        +         9        =   21</a:t>
            </a:r>
          </a:p>
        </p:txBody>
      </p:sp>
      <p:pic>
        <p:nvPicPr>
          <p:cNvPr id="10" name="Picture 2" descr="Thinking Face Emoji Clipart">
            <a:extLst>
              <a:ext uri="{FF2B5EF4-FFF2-40B4-BE49-F238E27FC236}">
                <a16:creationId xmlns:a16="http://schemas.microsoft.com/office/drawing/2014/main" id="{DB40611F-3908-48FE-ADC6-CAF560408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4831" r="13023" b="5314"/>
          <a:stretch/>
        </p:blipFill>
        <p:spPr bwMode="auto">
          <a:xfrm>
            <a:off x="6480312" y="417442"/>
            <a:ext cx="873788" cy="9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A05DE9-84D6-4C0F-B26C-5DB8DAEC8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4500" y="5226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238</Words>
  <Application>Microsoft Office PowerPoint</Application>
  <PresentationFormat>Widescreen</PresentationFormat>
  <Paragraphs>57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Iolrú/Méadú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Iolrú/Méadú</dc:title>
  <dc:creator>User</dc:creator>
  <cp:lastModifiedBy>User</cp:lastModifiedBy>
  <cp:revision>10</cp:revision>
  <dcterms:created xsi:type="dcterms:W3CDTF">2020-05-13T13:25:50Z</dcterms:created>
  <dcterms:modified xsi:type="dcterms:W3CDTF">2020-05-13T15:00:05Z</dcterms:modified>
</cp:coreProperties>
</file>