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C24"/>
    <a:srgbClr val="35E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8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339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292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24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311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56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17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49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23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85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128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82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537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975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632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693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538915-4DAD-4947-A257-63B95199B4DD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BF9FB4-6AE9-4D7A-AE8A-11ED0914B0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5447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BBE8-CB36-42ED-9A66-3CFDC6DFD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/>
              <a:t>Iolrú</a:t>
            </a:r>
            <a:r>
              <a:rPr lang="en-IE" dirty="0"/>
              <a:t>/</a:t>
            </a:r>
            <a:r>
              <a:rPr lang="en-IE" dirty="0" err="1"/>
              <a:t>Méadú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6627F-27AD-44A8-B2F6-56B2E2227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Rang 3</a:t>
            </a:r>
          </a:p>
          <a:p>
            <a:r>
              <a:rPr lang="en-IE" dirty="0"/>
              <a:t>An Luan 25ú, </a:t>
            </a:r>
            <a:r>
              <a:rPr lang="en-IE" dirty="0" err="1"/>
              <a:t>Bealtaine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45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3ECC0-4FEE-4516-85A6-126F52675CD0}"/>
              </a:ext>
            </a:extLst>
          </p:cNvPr>
          <p:cNvSpPr txBox="1"/>
          <p:nvPr/>
        </p:nvSpPr>
        <p:spPr>
          <a:xfrm>
            <a:off x="599660" y="3726380"/>
            <a:ext cx="2107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FF0000"/>
                </a:solidFill>
              </a:rPr>
              <a:t>B:</a:t>
            </a:r>
            <a:r>
              <a:rPr lang="en-IE" sz="4000" b="1" dirty="0"/>
              <a:t>     </a:t>
            </a:r>
            <a:r>
              <a:rPr lang="en-IE" sz="5400" b="1" dirty="0"/>
              <a:t>3</a:t>
            </a:r>
          </a:p>
          <a:p>
            <a:pPr algn="ctr"/>
            <a:r>
              <a:rPr lang="en-IE" sz="5400" b="1" dirty="0"/>
              <a:t> </a:t>
            </a:r>
            <a:r>
              <a:rPr lang="en-IE" sz="5400" b="1" u="sng" dirty="0"/>
              <a:t>x </a:t>
            </a:r>
            <a:r>
              <a:rPr lang="en-IE" sz="5400" b="1" u="sng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7CB43-D8CD-415C-95B9-3D2B8F166B06}"/>
              </a:ext>
            </a:extLst>
          </p:cNvPr>
          <p:cNvSpPr txBox="1"/>
          <p:nvPr/>
        </p:nvSpPr>
        <p:spPr>
          <a:xfrm>
            <a:off x="4858578" y="3726380"/>
            <a:ext cx="1351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/>
              <a:t>    </a:t>
            </a:r>
            <a:r>
              <a:rPr lang="en-IE" sz="5400" b="1" dirty="0"/>
              <a:t>6</a:t>
            </a:r>
          </a:p>
          <a:p>
            <a:pPr algn="ctr"/>
            <a:r>
              <a:rPr lang="en-IE" sz="5400" b="1" u="sng" dirty="0"/>
              <a:t>x </a:t>
            </a:r>
            <a:r>
              <a:rPr lang="en-IE" sz="5400" b="1" u="sng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8154F-C8E8-4E33-B39C-20DAEBB95809}"/>
              </a:ext>
            </a:extLst>
          </p:cNvPr>
          <p:cNvSpPr txBox="1"/>
          <p:nvPr/>
        </p:nvSpPr>
        <p:spPr>
          <a:xfrm>
            <a:off x="8362121" y="3726380"/>
            <a:ext cx="1351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/>
              <a:t>    </a:t>
            </a:r>
            <a:r>
              <a:rPr lang="en-IE" sz="5400" b="1" dirty="0"/>
              <a:t>5</a:t>
            </a:r>
          </a:p>
          <a:p>
            <a:pPr algn="ctr"/>
            <a:r>
              <a:rPr lang="en-IE" sz="5400" b="1" u="sng" dirty="0"/>
              <a:t>x </a:t>
            </a:r>
            <a:r>
              <a:rPr lang="en-IE" sz="5400" b="1" u="sng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1688B-3BA8-49D2-B8E5-383CEC74036C}"/>
              </a:ext>
            </a:extLst>
          </p:cNvPr>
          <p:cNvSpPr txBox="1"/>
          <p:nvPr/>
        </p:nvSpPr>
        <p:spPr>
          <a:xfrm>
            <a:off x="599660" y="1881809"/>
            <a:ext cx="1016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u="sng" dirty="0">
                <a:solidFill>
                  <a:srgbClr val="FF0000"/>
                </a:solidFill>
              </a:rPr>
              <a:t>A:</a:t>
            </a:r>
            <a:r>
              <a:rPr lang="en-IE" sz="2800" b="1" dirty="0"/>
              <a:t>      7 x 3 = ____                4 x 6 = _____              2 x 5 = 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1E04B-EF7A-41FE-8CF0-AC02B8A680D2}"/>
              </a:ext>
            </a:extLst>
          </p:cNvPr>
          <p:cNvSpPr txBox="1"/>
          <p:nvPr/>
        </p:nvSpPr>
        <p:spPr>
          <a:xfrm>
            <a:off x="4858578" y="463826"/>
            <a:ext cx="1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u="sng" dirty="0" err="1">
                <a:solidFill>
                  <a:schemeClr val="accent2">
                    <a:lumMod val="75000"/>
                  </a:schemeClr>
                </a:solidFill>
              </a:rPr>
              <a:t>Siúl</a:t>
            </a:r>
            <a:r>
              <a:rPr lang="en-IE" sz="36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600" b="1" u="sng" dirty="0" err="1">
                <a:solidFill>
                  <a:schemeClr val="accent2">
                    <a:lumMod val="75000"/>
                  </a:schemeClr>
                </a:solidFill>
              </a:rPr>
              <a:t>Siar</a:t>
            </a:r>
            <a:endParaRPr lang="en-IE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7F6544-4EC9-4276-B964-9803BFE4B8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4243" y="631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3ECC0-4FEE-4516-85A6-126F52675CD0}"/>
              </a:ext>
            </a:extLst>
          </p:cNvPr>
          <p:cNvSpPr txBox="1"/>
          <p:nvPr/>
        </p:nvSpPr>
        <p:spPr>
          <a:xfrm>
            <a:off x="278297" y="2348154"/>
            <a:ext cx="2398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FF0000"/>
                </a:solidFill>
              </a:rPr>
              <a:t>B:</a:t>
            </a:r>
            <a:r>
              <a:rPr lang="en-IE" sz="4000" b="1" dirty="0"/>
              <a:t>      </a:t>
            </a:r>
            <a:r>
              <a:rPr lang="en-IE" sz="5400" b="1" dirty="0"/>
              <a:t>3</a:t>
            </a:r>
          </a:p>
          <a:p>
            <a:pPr algn="ctr"/>
            <a:r>
              <a:rPr lang="en-IE" sz="5400" b="1" dirty="0"/>
              <a:t> </a:t>
            </a:r>
            <a:r>
              <a:rPr lang="en-IE" sz="5400" b="1" u="sng" dirty="0"/>
              <a:t>x </a:t>
            </a:r>
            <a:r>
              <a:rPr lang="en-IE" sz="5400" b="1" u="sng" dirty="0">
                <a:solidFill>
                  <a:srgbClr val="FFFF00"/>
                </a:solidFill>
              </a:rPr>
              <a:t>7</a:t>
            </a:r>
          </a:p>
          <a:p>
            <a:pPr algn="ctr"/>
            <a:r>
              <a:rPr lang="en-IE" sz="5400" b="1" dirty="0"/>
              <a:t>  2 1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7CB43-D8CD-415C-95B9-3D2B8F166B06}"/>
              </a:ext>
            </a:extLst>
          </p:cNvPr>
          <p:cNvSpPr txBox="1"/>
          <p:nvPr/>
        </p:nvSpPr>
        <p:spPr>
          <a:xfrm>
            <a:off x="5115340" y="2348153"/>
            <a:ext cx="1351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/>
              <a:t>    </a:t>
            </a:r>
            <a:r>
              <a:rPr lang="en-IE" sz="5400" b="1" dirty="0"/>
              <a:t>6</a:t>
            </a:r>
          </a:p>
          <a:p>
            <a:pPr algn="ctr"/>
            <a:r>
              <a:rPr lang="en-IE" sz="5400" b="1" u="sng" dirty="0"/>
              <a:t>x </a:t>
            </a:r>
            <a:r>
              <a:rPr lang="en-IE" sz="5400" b="1" u="sng" dirty="0">
                <a:solidFill>
                  <a:srgbClr val="FFFF00"/>
                </a:solidFill>
              </a:rPr>
              <a:t>4</a:t>
            </a:r>
          </a:p>
          <a:p>
            <a:pPr algn="ctr"/>
            <a:r>
              <a:rPr lang="en-IE" sz="5400" b="1" dirty="0"/>
              <a:t>2 4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8154F-C8E8-4E33-B39C-20DAEBB95809}"/>
              </a:ext>
            </a:extLst>
          </p:cNvPr>
          <p:cNvSpPr txBox="1"/>
          <p:nvPr/>
        </p:nvSpPr>
        <p:spPr>
          <a:xfrm>
            <a:off x="8905461" y="2348153"/>
            <a:ext cx="1351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/>
              <a:t>    </a:t>
            </a:r>
            <a:r>
              <a:rPr lang="en-IE" sz="5400" b="1" dirty="0"/>
              <a:t>5</a:t>
            </a:r>
          </a:p>
          <a:p>
            <a:pPr algn="ctr"/>
            <a:r>
              <a:rPr lang="en-IE" sz="5400" b="1" u="sng" dirty="0"/>
              <a:t>x </a:t>
            </a:r>
            <a:r>
              <a:rPr lang="en-IE" sz="5400" b="1" u="sng" dirty="0">
                <a:solidFill>
                  <a:srgbClr val="FFFF00"/>
                </a:solidFill>
              </a:rPr>
              <a:t>2</a:t>
            </a:r>
          </a:p>
          <a:p>
            <a:pPr algn="ctr"/>
            <a:r>
              <a:rPr lang="en-IE" sz="5400" b="1" dirty="0"/>
              <a:t>1 0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1688B-3BA8-49D2-B8E5-383CEC74036C}"/>
              </a:ext>
            </a:extLst>
          </p:cNvPr>
          <p:cNvSpPr txBox="1"/>
          <p:nvPr/>
        </p:nvSpPr>
        <p:spPr>
          <a:xfrm>
            <a:off x="278296" y="516835"/>
            <a:ext cx="11184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>
                <a:solidFill>
                  <a:srgbClr val="FF0000"/>
                </a:solidFill>
              </a:rPr>
              <a:t>A:</a:t>
            </a:r>
            <a:r>
              <a:rPr lang="en-IE" sz="3200" b="1" dirty="0"/>
              <a:t>      7 x 3 = </a:t>
            </a:r>
            <a:r>
              <a:rPr lang="en-IE" sz="3200" b="1" u="sng" dirty="0"/>
              <a:t>21</a:t>
            </a:r>
            <a:r>
              <a:rPr lang="en-IE" sz="3200" b="1" dirty="0"/>
              <a:t>              4 x 6 = </a:t>
            </a:r>
            <a:r>
              <a:rPr lang="en-IE" sz="3200" b="1" u="sng" dirty="0"/>
              <a:t>24 </a:t>
            </a:r>
            <a:r>
              <a:rPr lang="en-IE" sz="3200" b="1" dirty="0"/>
              <a:t>                  2 x 5 = </a:t>
            </a:r>
            <a:r>
              <a:rPr lang="en-IE" sz="3200" b="1" u="sng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175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6B23E-FDA9-49F9-827F-2834EBFA9881}"/>
              </a:ext>
            </a:extLst>
          </p:cNvPr>
          <p:cNvSpPr txBox="1"/>
          <p:nvPr/>
        </p:nvSpPr>
        <p:spPr>
          <a:xfrm>
            <a:off x="2517913" y="1106556"/>
            <a:ext cx="66393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/>
              <a:t>  </a:t>
            </a:r>
            <a:r>
              <a:rPr lang="en-IE" sz="6000" b="1" dirty="0"/>
              <a:t>1 7</a:t>
            </a:r>
          </a:p>
          <a:p>
            <a:pPr algn="ctr"/>
            <a:endParaRPr lang="en-IE" sz="2400" b="1" dirty="0"/>
          </a:p>
          <a:p>
            <a:pPr algn="ctr"/>
            <a:r>
              <a:rPr lang="en-IE" sz="6000" b="1" u="sng" dirty="0"/>
              <a:t>x  3</a:t>
            </a:r>
          </a:p>
          <a:p>
            <a:pPr algn="ctr"/>
            <a:r>
              <a:rPr lang="en-IE" sz="6000" b="1" u="sng" dirty="0"/>
              <a:t>   </a:t>
            </a:r>
          </a:p>
          <a:p>
            <a:r>
              <a:rPr lang="en-IE" sz="6000" b="1" dirty="0"/>
              <a:t>         +</a:t>
            </a:r>
            <a:r>
              <a:rPr lang="en-IE" sz="6000" b="1" u="sng" dirty="0"/>
              <a:t>____</a:t>
            </a:r>
          </a:p>
          <a:p>
            <a:pPr algn="ctr"/>
            <a:endParaRPr lang="en-IE" sz="6000" b="1" u="sng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949446-35E6-451A-A2A1-D35378D9B88B}"/>
              </a:ext>
            </a:extLst>
          </p:cNvPr>
          <p:cNvCxnSpPr/>
          <p:nvPr/>
        </p:nvCxnSpPr>
        <p:spPr>
          <a:xfrm>
            <a:off x="5188225" y="4147930"/>
            <a:ext cx="1298713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1FCE48-FBEB-4880-8046-10C20C098567}"/>
              </a:ext>
            </a:extLst>
          </p:cNvPr>
          <p:cNvSpPr txBox="1"/>
          <p:nvPr/>
        </p:nvSpPr>
        <p:spPr>
          <a:xfrm>
            <a:off x="5353880" y="291547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u="sng" dirty="0">
                <a:solidFill>
                  <a:srgbClr val="FF0000"/>
                </a:solidFill>
              </a:rPr>
              <a:t>d</a:t>
            </a:r>
            <a:r>
              <a:rPr lang="en-IE" sz="3200" b="1" dirty="0">
                <a:solidFill>
                  <a:srgbClr val="FF0000"/>
                </a:solidFill>
              </a:rPr>
              <a:t>   </a:t>
            </a:r>
            <a:r>
              <a:rPr lang="en-IE" sz="3200" b="1" u="sng" dirty="0">
                <a:solidFill>
                  <a:srgbClr val="3EFC24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0BAFD-079A-4101-B340-F4D4CEE7C229}"/>
              </a:ext>
            </a:extLst>
          </p:cNvPr>
          <p:cNvSpPr txBox="1"/>
          <p:nvPr/>
        </p:nvSpPr>
        <p:spPr>
          <a:xfrm>
            <a:off x="516835" y="636104"/>
            <a:ext cx="8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C00000"/>
                </a:solidFill>
              </a:rPr>
              <a:t>1.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0B95F0-6B58-4AB6-9AA8-BF36C51EA795}"/>
              </a:ext>
            </a:extLst>
          </p:cNvPr>
          <p:cNvCxnSpPr/>
          <p:nvPr/>
        </p:nvCxnSpPr>
        <p:spPr>
          <a:xfrm flipV="1">
            <a:off x="6308035" y="1921565"/>
            <a:ext cx="0" cy="63610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35B269-71BA-4C4E-8573-9B4C391C0902}"/>
              </a:ext>
            </a:extLst>
          </p:cNvPr>
          <p:cNvCxnSpPr>
            <a:cxnSpLocks/>
          </p:cNvCxnSpPr>
          <p:nvPr/>
        </p:nvCxnSpPr>
        <p:spPr>
          <a:xfrm flipH="1" flipV="1">
            <a:off x="5764696" y="2067339"/>
            <a:ext cx="337930" cy="490332"/>
          </a:xfrm>
          <a:prstGeom prst="straightConnector1">
            <a:avLst/>
          </a:prstGeom>
          <a:ln w="3810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030283-2CC6-46EB-9AD1-6B27B1B2B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0" y="1311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6B23E-FDA9-49F9-827F-2834EBFA9881}"/>
              </a:ext>
            </a:extLst>
          </p:cNvPr>
          <p:cNvSpPr txBox="1"/>
          <p:nvPr/>
        </p:nvSpPr>
        <p:spPr>
          <a:xfrm>
            <a:off x="2517913" y="1106556"/>
            <a:ext cx="66393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/>
              <a:t>  </a:t>
            </a:r>
            <a:r>
              <a:rPr lang="en-IE" sz="6000" b="1" dirty="0"/>
              <a:t>1 7</a:t>
            </a:r>
          </a:p>
          <a:p>
            <a:pPr algn="ctr"/>
            <a:endParaRPr lang="en-IE" sz="2400" b="1" dirty="0"/>
          </a:p>
          <a:p>
            <a:pPr algn="ctr"/>
            <a:r>
              <a:rPr lang="en-IE" sz="6000" b="1" u="sng" dirty="0"/>
              <a:t>x  3</a:t>
            </a:r>
          </a:p>
          <a:p>
            <a:pPr algn="ctr"/>
            <a:r>
              <a:rPr lang="en-IE" sz="6000" b="1" u="sng" dirty="0"/>
              <a:t>   </a:t>
            </a:r>
            <a:r>
              <a:rPr lang="en-IE" sz="6000" b="1" dirty="0"/>
              <a:t> </a:t>
            </a:r>
            <a:r>
              <a:rPr lang="en-IE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IE" sz="6000" b="1" u="sng" dirty="0"/>
          </a:p>
          <a:p>
            <a:r>
              <a:rPr lang="en-IE" sz="6000" b="1" dirty="0"/>
              <a:t>         +</a:t>
            </a:r>
            <a:r>
              <a:rPr lang="en-IE" sz="6000" b="1" u="sng" dirty="0"/>
              <a:t>____</a:t>
            </a:r>
          </a:p>
          <a:p>
            <a:pPr algn="ctr"/>
            <a:endParaRPr lang="en-IE" sz="6000" b="1" u="sng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949446-35E6-451A-A2A1-D35378D9B88B}"/>
              </a:ext>
            </a:extLst>
          </p:cNvPr>
          <p:cNvCxnSpPr/>
          <p:nvPr/>
        </p:nvCxnSpPr>
        <p:spPr>
          <a:xfrm>
            <a:off x="5174973" y="4108174"/>
            <a:ext cx="1298713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A968BD-68EF-45D8-BF79-B4184169B643}"/>
              </a:ext>
            </a:extLst>
          </p:cNvPr>
          <p:cNvSpPr txBox="1"/>
          <p:nvPr/>
        </p:nvSpPr>
        <p:spPr>
          <a:xfrm>
            <a:off x="6652590" y="3429000"/>
            <a:ext cx="38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(7 x 3)</a:t>
            </a:r>
          </a:p>
          <a:p>
            <a:endParaRPr lang="en-IE" sz="3600" dirty="0">
              <a:solidFill>
                <a:schemeClr val="bg1"/>
              </a:solidFill>
            </a:endParaRPr>
          </a:p>
          <a:p>
            <a:r>
              <a:rPr lang="en-IE" sz="3600" u="sng" dirty="0">
                <a:solidFill>
                  <a:schemeClr val="bg1"/>
                </a:solidFill>
              </a:rPr>
              <a:t>(10 x 3)</a:t>
            </a:r>
          </a:p>
          <a:p>
            <a:r>
              <a:rPr lang="en-IE" sz="3600" dirty="0">
                <a:solidFill>
                  <a:schemeClr val="bg1"/>
                </a:solidFill>
              </a:rPr>
              <a:t>(17 x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0BD7E-AE2F-4780-95D2-458176DAEDB2}"/>
              </a:ext>
            </a:extLst>
          </p:cNvPr>
          <p:cNvSpPr txBox="1"/>
          <p:nvPr/>
        </p:nvSpPr>
        <p:spPr>
          <a:xfrm>
            <a:off x="861390" y="3676490"/>
            <a:ext cx="3233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800" dirty="0">
              <a:solidFill>
                <a:srgbClr val="FF0000"/>
              </a:solidFill>
            </a:endParaRPr>
          </a:p>
          <a:p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2A170-C803-4115-8933-D6570CC4BE73}"/>
              </a:ext>
            </a:extLst>
          </p:cNvPr>
          <p:cNvSpPr txBox="1"/>
          <p:nvPr/>
        </p:nvSpPr>
        <p:spPr>
          <a:xfrm>
            <a:off x="5406886" y="457688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u="sng" dirty="0">
                <a:solidFill>
                  <a:srgbClr val="FF0000"/>
                </a:solidFill>
              </a:rPr>
              <a:t>d</a:t>
            </a:r>
            <a:r>
              <a:rPr lang="en-IE" sz="3200" b="1" dirty="0">
                <a:solidFill>
                  <a:srgbClr val="FF0000"/>
                </a:solidFill>
              </a:rPr>
              <a:t>   </a:t>
            </a:r>
            <a:r>
              <a:rPr lang="en-IE" sz="3200" b="1" u="sng" dirty="0">
                <a:solidFill>
                  <a:srgbClr val="3EFC24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6C1B0-A41D-4911-8ECF-24A64E760094}"/>
              </a:ext>
            </a:extLst>
          </p:cNvPr>
          <p:cNvSpPr txBox="1"/>
          <p:nvPr/>
        </p:nvSpPr>
        <p:spPr>
          <a:xfrm>
            <a:off x="516835" y="636104"/>
            <a:ext cx="8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C00000"/>
                </a:solidFill>
              </a:rPr>
              <a:t>1.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370FD9-3665-4B20-B390-275370628F7C}"/>
              </a:ext>
            </a:extLst>
          </p:cNvPr>
          <p:cNvCxnSpPr/>
          <p:nvPr/>
        </p:nvCxnSpPr>
        <p:spPr>
          <a:xfrm flipV="1">
            <a:off x="6268278" y="1921565"/>
            <a:ext cx="0" cy="63610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4FFCE2-1840-4796-A8EE-2D3A30FF9B22}"/>
              </a:ext>
            </a:extLst>
          </p:cNvPr>
          <p:cNvCxnSpPr>
            <a:cxnSpLocks/>
          </p:cNvCxnSpPr>
          <p:nvPr/>
        </p:nvCxnSpPr>
        <p:spPr>
          <a:xfrm flipH="1" flipV="1">
            <a:off x="5764696" y="2067339"/>
            <a:ext cx="337930" cy="490332"/>
          </a:xfrm>
          <a:prstGeom prst="straightConnector1">
            <a:avLst/>
          </a:prstGeom>
          <a:ln w="3810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95B6B3-95C3-4CB0-BAA1-F9E4E91F4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8312" y="951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6B23E-FDA9-49F9-827F-2834EBFA9881}"/>
              </a:ext>
            </a:extLst>
          </p:cNvPr>
          <p:cNvSpPr txBox="1"/>
          <p:nvPr/>
        </p:nvSpPr>
        <p:spPr>
          <a:xfrm>
            <a:off x="2517913" y="1106556"/>
            <a:ext cx="6639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/>
              <a:t>  </a:t>
            </a:r>
            <a:r>
              <a:rPr lang="en-IE" sz="6000" b="1" dirty="0"/>
              <a:t>1 7</a:t>
            </a:r>
          </a:p>
          <a:p>
            <a:pPr algn="ctr"/>
            <a:r>
              <a:rPr lang="en-IE" sz="6000" b="1" u="sng" dirty="0"/>
              <a:t>x  3</a:t>
            </a:r>
          </a:p>
          <a:p>
            <a:pPr algn="ctr"/>
            <a:r>
              <a:rPr lang="en-IE" sz="6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2 1</a:t>
            </a:r>
            <a:r>
              <a:rPr lang="en-IE" sz="6000" b="1" u="sng" dirty="0"/>
              <a:t>   </a:t>
            </a:r>
            <a:r>
              <a:rPr lang="en-IE" sz="6000" b="1" dirty="0"/>
              <a:t> </a:t>
            </a:r>
            <a:r>
              <a:rPr lang="en-IE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IE" sz="6000" b="1" u="sng" dirty="0"/>
          </a:p>
          <a:p>
            <a:r>
              <a:rPr lang="en-IE" sz="6000" b="1" dirty="0"/>
              <a:t>         +</a:t>
            </a:r>
            <a:r>
              <a:rPr lang="en-IE" sz="6000" b="1" u="sng" dirty="0"/>
              <a:t>  3 0</a:t>
            </a:r>
          </a:p>
          <a:p>
            <a:r>
              <a:rPr lang="en-IE" sz="6000" b="1" dirty="0"/>
              <a:t>             </a:t>
            </a:r>
            <a:r>
              <a:rPr lang="en-IE" sz="6000" b="1" dirty="0">
                <a:solidFill>
                  <a:srgbClr val="FFFF00"/>
                </a:solidFill>
              </a:rPr>
              <a:t>5 1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949446-35E6-451A-A2A1-D35378D9B88B}"/>
              </a:ext>
            </a:extLst>
          </p:cNvPr>
          <p:cNvCxnSpPr/>
          <p:nvPr/>
        </p:nvCxnSpPr>
        <p:spPr>
          <a:xfrm>
            <a:off x="5188225" y="3816626"/>
            <a:ext cx="1298713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A968BD-68EF-45D8-BF79-B4184169B643}"/>
              </a:ext>
            </a:extLst>
          </p:cNvPr>
          <p:cNvSpPr txBox="1"/>
          <p:nvPr/>
        </p:nvSpPr>
        <p:spPr>
          <a:xfrm>
            <a:off x="6652590" y="3071985"/>
            <a:ext cx="38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(7 x 3)</a:t>
            </a:r>
          </a:p>
          <a:p>
            <a:endParaRPr lang="en-IE" sz="3600" dirty="0">
              <a:solidFill>
                <a:schemeClr val="bg1"/>
              </a:solidFill>
            </a:endParaRPr>
          </a:p>
          <a:p>
            <a:r>
              <a:rPr lang="en-IE" sz="3600" u="sng" dirty="0">
                <a:solidFill>
                  <a:schemeClr val="bg1"/>
                </a:solidFill>
              </a:rPr>
              <a:t>(10 x 3)</a:t>
            </a:r>
          </a:p>
          <a:p>
            <a:r>
              <a:rPr lang="en-IE" sz="3600" dirty="0">
                <a:solidFill>
                  <a:schemeClr val="bg1"/>
                </a:solidFill>
              </a:rPr>
              <a:t>(17 x 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2A170-C803-4115-8933-D6570CC4BE73}"/>
              </a:ext>
            </a:extLst>
          </p:cNvPr>
          <p:cNvSpPr txBox="1"/>
          <p:nvPr/>
        </p:nvSpPr>
        <p:spPr>
          <a:xfrm>
            <a:off x="5406886" y="457688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u="sng" dirty="0">
                <a:solidFill>
                  <a:srgbClr val="FF0000"/>
                </a:solidFill>
              </a:rPr>
              <a:t>d</a:t>
            </a:r>
            <a:r>
              <a:rPr lang="en-IE" sz="3200" b="1" dirty="0">
                <a:solidFill>
                  <a:srgbClr val="FF0000"/>
                </a:solidFill>
              </a:rPr>
              <a:t>   </a:t>
            </a:r>
            <a:r>
              <a:rPr lang="en-IE" sz="3200" b="1" u="sng" dirty="0">
                <a:solidFill>
                  <a:srgbClr val="3EFC24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F758B-EE6C-47FE-8B28-608F174B1285}"/>
              </a:ext>
            </a:extLst>
          </p:cNvPr>
          <p:cNvSpPr txBox="1"/>
          <p:nvPr/>
        </p:nvSpPr>
        <p:spPr>
          <a:xfrm>
            <a:off x="516835" y="636104"/>
            <a:ext cx="8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C00000"/>
                </a:solidFill>
              </a:rPr>
              <a:t>1.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4E98C4-074C-43EA-B812-B1F58E1055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4173" y="636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6B23E-FDA9-49F9-827F-2834EBFA9881}"/>
              </a:ext>
            </a:extLst>
          </p:cNvPr>
          <p:cNvSpPr txBox="1"/>
          <p:nvPr/>
        </p:nvSpPr>
        <p:spPr>
          <a:xfrm>
            <a:off x="4452728" y="1232462"/>
            <a:ext cx="66393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/>
              <a:t>  </a:t>
            </a:r>
            <a:r>
              <a:rPr lang="en-IE" sz="6000" b="1" dirty="0"/>
              <a:t>1 5</a:t>
            </a:r>
          </a:p>
          <a:p>
            <a:pPr algn="ctr"/>
            <a:endParaRPr lang="en-IE" sz="3200" b="1" dirty="0"/>
          </a:p>
          <a:p>
            <a:pPr algn="ctr"/>
            <a:r>
              <a:rPr lang="en-IE" sz="6000" b="1" u="sng" dirty="0"/>
              <a:t>x  6</a:t>
            </a:r>
          </a:p>
          <a:p>
            <a:pPr algn="ctr"/>
            <a:r>
              <a:rPr lang="en-IE" sz="6000" b="1" u="sng" dirty="0"/>
              <a:t>   </a:t>
            </a:r>
            <a:r>
              <a:rPr lang="en-IE" sz="6000" b="1" dirty="0"/>
              <a:t> </a:t>
            </a:r>
            <a:r>
              <a:rPr lang="en-IE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IE" sz="6000" b="1" u="sng" dirty="0"/>
          </a:p>
          <a:p>
            <a:r>
              <a:rPr lang="en-IE" sz="6000" b="1" dirty="0"/>
              <a:t>         + </a:t>
            </a:r>
            <a:r>
              <a:rPr lang="en-IE" sz="6000" b="1" u="sng" dirty="0"/>
              <a:t>____</a:t>
            </a:r>
          </a:p>
          <a:p>
            <a:pPr algn="ctr"/>
            <a:endParaRPr lang="en-IE" sz="6000" b="1" u="sng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949446-35E6-451A-A2A1-D35378D9B88B}"/>
              </a:ext>
            </a:extLst>
          </p:cNvPr>
          <p:cNvCxnSpPr/>
          <p:nvPr/>
        </p:nvCxnSpPr>
        <p:spPr>
          <a:xfrm>
            <a:off x="7123040" y="4426226"/>
            <a:ext cx="1298713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A968BD-68EF-45D8-BF79-B4184169B643}"/>
              </a:ext>
            </a:extLst>
          </p:cNvPr>
          <p:cNvSpPr txBox="1"/>
          <p:nvPr/>
        </p:nvSpPr>
        <p:spPr>
          <a:xfrm>
            <a:off x="8746434" y="3787603"/>
            <a:ext cx="38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(5 x 6)</a:t>
            </a:r>
          </a:p>
          <a:p>
            <a:endParaRPr lang="en-IE" sz="3600" dirty="0">
              <a:solidFill>
                <a:schemeClr val="bg1"/>
              </a:solidFill>
            </a:endParaRPr>
          </a:p>
          <a:p>
            <a:r>
              <a:rPr lang="en-IE" sz="3600" u="sng" dirty="0">
                <a:solidFill>
                  <a:schemeClr val="bg1"/>
                </a:solidFill>
              </a:rPr>
              <a:t>(10 x 6)</a:t>
            </a:r>
          </a:p>
          <a:p>
            <a:r>
              <a:rPr lang="en-IE" sz="3600" dirty="0">
                <a:solidFill>
                  <a:schemeClr val="bg1"/>
                </a:solidFill>
              </a:rPr>
              <a:t>(15 x 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2A170-C803-4115-8933-D6570CC4BE73}"/>
              </a:ext>
            </a:extLst>
          </p:cNvPr>
          <p:cNvSpPr txBox="1"/>
          <p:nvPr/>
        </p:nvSpPr>
        <p:spPr>
          <a:xfrm>
            <a:off x="7255563" y="426725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u="sng" dirty="0">
                <a:solidFill>
                  <a:srgbClr val="FF0000"/>
                </a:solidFill>
              </a:rPr>
              <a:t>d</a:t>
            </a:r>
            <a:r>
              <a:rPr lang="en-IE" sz="3200" b="1" dirty="0">
                <a:solidFill>
                  <a:srgbClr val="FF0000"/>
                </a:solidFill>
              </a:rPr>
              <a:t>   </a:t>
            </a:r>
            <a:r>
              <a:rPr lang="en-IE" sz="3200" b="1" u="sng" dirty="0">
                <a:solidFill>
                  <a:srgbClr val="3EFC24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2BA25-B5F1-4ED6-B87F-03A0258BCF50}"/>
              </a:ext>
            </a:extLst>
          </p:cNvPr>
          <p:cNvSpPr txBox="1"/>
          <p:nvPr/>
        </p:nvSpPr>
        <p:spPr>
          <a:xfrm>
            <a:off x="516835" y="636104"/>
            <a:ext cx="8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DF085-61E5-4E8E-AB8E-6DC00DA0ABFE}"/>
              </a:ext>
            </a:extLst>
          </p:cNvPr>
          <p:cNvSpPr txBox="1"/>
          <p:nvPr/>
        </p:nvSpPr>
        <p:spPr>
          <a:xfrm>
            <a:off x="841512" y="1232462"/>
            <a:ext cx="3856384" cy="4339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/>
              <a:t>  </a:t>
            </a:r>
            <a:r>
              <a:rPr lang="en-IE" sz="6000" b="1" dirty="0"/>
              <a:t>1 5</a:t>
            </a:r>
          </a:p>
          <a:p>
            <a:pPr algn="ctr"/>
            <a:endParaRPr lang="en-IE" sz="2800" b="1" dirty="0"/>
          </a:p>
          <a:p>
            <a:pPr algn="ctr"/>
            <a:r>
              <a:rPr lang="en-IE" sz="6000" b="1" u="sng" dirty="0"/>
              <a:t>x  6</a:t>
            </a:r>
          </a:p>
          <a:p>
            <a:pPr algn="ctr"/>
            <a:r>
              <a:rPr lang="en-IE" sz="6000" b="1" u="sng" dirty="0"/>
              <a:t>   </a:t>
            </a:r>
          </a:p>
          <a:p>
            <a:r>
              <a:rPr lang="en-IE" sz="6000" b="1" dirty="0"/>
              <a:t>  + </a:t>
            </a:r>
            <a:r>
              <a:rPr lang="en-IE" sz="6000" b="1" u="sng" dirty="0"/>
              <a:t>____</a:t>
            </a:r>
            <a:r>
              <a:rPr lang="en-IE" sz="6000" b="1" dirty="0"/>
              <a:t>      </a:t>
            </a:r>
            <a:endParaRPr lang="en-IE" sz="6000" b="1" u="sng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7F0E39-C235-4A51-9AEF-164FD51657CD}"/>
              </a:ext>
            </a:extLst>
          </p:cNvPr>
          <p:cNvCxnSpPr/>
          <p:nvPr/>
        </p:nvCxnSpPr>
        <p:spPr>
          <a:xfrm>
            <a:off x="2120347" y="4320209"/>
            <a:ext cx="1298713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A09AF8-1703-4480-BFDC-CA8A1E3ACE86}"/>
              </a:ext>
            </a:extLst>
          </p:cNvPr>
          <p:cNvSpPr txBox="1"/>
          <p:nvPr/>
        </p:nvSpPr>
        <p:spPr>
          <a:xfrm>
            <a:off x="2435086" y="489734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u="sng" dirty="0">
                <a:solidFill>
                  <a:srgbClr val="FF0000"/>
                </a:solidFill>
              </a:rPr>
              <a:t>d</a:t>
            </a:r>
            <a:r>
              <a:rPr lang="en-IE" sz="3200" b="1" dirty="0">
                <a:solidFill>
                  <a:srgbClr val="FF0000"/>
                </a:solidFill>
              </a:rPr>
              <a:t>   </a:t>
            </a:r>
            <a:r>
              <a:rPr lang="en-IE" sz="3200" b="1" u="sng" dirty="0">
                <a:solidFill>
                  <a:srgbClr val="3EFC24"/>
                </a:solidFill>
              </a:rPr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949876-0121-4F25-89A9-24ECC4FB2B9A}"/>
              </a:ext>
            </a:extLst>
          </p:cNvPr>
          <p:cNvCxnSpPr/>
          <p:nvPr/>
        </p:nvCxnSpPr>
        <p:spPr>
          <a:xfrm flipV="1">
            <a:off x="3260035" y="2080591"/>
            <a:ext cx="0" cy="63610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295C86-5811-439D-AF9C-6F2770BA34A9}"/>
              </a:ext>
            </a:extLst>
          </p:cNvPr>
          <p:cNvCxnSpPr/>
          <p:nvPr/>
        </p:nvCxnSpPr>
        <p:spPr>
          <a:xfrm flipV="1">
            <a:off x="8256104" y="2080591"/>
            <a:ext cx="0" cy="63610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912A7-800D-4CFA-B751-99103E33AF90}"/>
              </a:ext>
            </a:extLst>
          </p:cNvPr>
          <p:cNvCxnSpPr>
            <a:cxnSpLocks/>
          </p:cNvCxnSpPr>
          <p:nvPr/>
        </p:nvCxnSpPr>
        <p:spPr>
          <a:xfrm flipH="1" flipV="1">
            <a:off x="2759767" y="2226364"/>
            <a:ext cx="337930" cy="490332"/>
          </a:xfrm>
          <a:prstGeom prst="straightConnector1">
            <a:avLst/>
          </a:prstGeom>
          <a:ln w="3810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0BCCC-75C2-4958-A1C4-019688EFE411}"/>
              </a:ext>
            </a:extLst>
          </p:cNvPr>
          <p:cNvCxnSpPr>
            <a:cxnSpLocks/>
          </p:cNvCxnSpPr>
          <p:nvPr/>
        </p:nvCxnSpPr>
        <p:spPr>
          <a:xfrm flipH="1" flipV="1">
            <a:off x="7772396" y="2226364"/>
            <a:ext cx="337930" cy="490332"/>
          </a:xfrm>
          <a:prstGeom prst="straightConnector1">
            <a:avLst/>
          </a:prstGeom>
          <a:ln w="3810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0B97FC-A411-46F4-8544-9472D01947B3}"/>
              </a:ext>
            </a:extLst>
          </p:cNvPr>
          <p:cNvCxnSpPr>
            <a:cxnSpLocks/>
          </p:cNvCxnSpPr>
          <p:nvPr/>
        </p:nvCxnSpPr>
        <p:spPr>
          <a:xfrm>
            <a:off x="5022573" y="3107635"/>
            <a:ext cx="1311966" cy="0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32A9A2-581D-4BC2-85A4-6ED3F6167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0888" y="795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9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6B23E-FDA9-49F9-827F-2834EBFA9881}"/>
              </a:ext>
            </a:extLst>
          </p:cNvPr>
          <p:cNvSpPr txBox="1"/>
          <p:nvPr/>
        </p:nvSpPr>
        <p:spPr>
          <a:xfrm>
            <a:off x="2517913" y="1106556"/>
            <a:ext cx="6639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/>
              <a:t>  </a:t>
            </a:r>
            <a:r>
              <a:rPr lang="en-IE" sz="6000" b="1" dirty="0"/>
              <a:t>1 5</a:t>
            </a:r>
          </a:p>
          <a:p>
            <a:pPr algn="ctr"/>
            <a:r>
              <a:rPr lang="en-IE" sz="6000" b="1" u="sng" dirty="0"/>
              <a:t>x  6</a:t>
            </a:r>
          </a:p>
          <a:p>
            <a:pPr algn="ctr"/>
            <a:r>
              <a:rPr lang="en-IE" sz="6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3 0</a:t>
            </a:r>
            <a:r>
              <a:rPr lang="en-IE" sz="6000" b="1" u="sng" dirty="0"/>
              <a:t>   </a:t>
            </a:r>
            <a:r>
              <a:rPr lang="en-IE" sz="6000" b="1" dirty="0"/>
              <a:t> </a:t>
            </a:r>
            <a:r>
              <a:rPr lang="en-IE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IE" sz="6000" b="1" u="sng" dirty="0"/>
          </a:p>
          <a:p>
            <a:r>
              <a:rPr lang="en-IE" sz="6000" b="1" dirty="0"/>
              <a:t>         +</a:t>
            </a:r>
            <a:r>
              <a:rPr lang="en-IE" sz="6000" b="1" u="sng" dirty="0"/>
              <a:t>  6 0</a:t>
            </a:r>
          </a:p>
          <a:p>
            <a:r>
              <a:rPr lang="en-IE" sz="6000" b="1" dirty="0"/>
              <a:t>             </a:t>
            </a:r>
            <a:r>
              <a:rPr lang="en-IE" sz="6000" b="1" dirty="0">
                <a:solidFill>
                  <a:srgbClr val="FFFF00"/>
                </a:solidFill>
              </a:rPr>
              <a:t>9 0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949446-35E6-451A-A2A1-D35378D9B88B}"/>
              </a:ext>
            </a:extLst>
          </p:cNvPr>
          <p:cNvCxnSpPr/>
          <p:nvPr/>
        </p:nvCxnSpPr>
        <p:spPr>
          <a:xfrm>
            <a:off x="5188225" y="3816626"/>
            <a:ext cx="1298713" cy="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A968BD-68EF-45D8-BF79-B4184169B643}"/>
              </a:ext>
            </a:extLst>
          </p:cNvPr>
          <p:cNvSpPr txBox="1"/>
          <p:nvPr/>
        </p:nvSpPr>
        <p:spPr>
          <a:xfrm>
            <a:off x="6652590" y="3071985"/>
            <a:ext cx="38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</a:rPr>
              <a:t>(5 x 6)</a:t>
            </a:r>
          </a:p>
          <a:p>
            <a:endParaRPr lang="en-IE" sz="3600" dirty="0">
              <a:solidFill>
                <a:schemeClr val="bg1"/>
              </a:solidFill>
            </a:endParaRPr>
          </a:p>
          <a:p>
            <a:r>
              <a:rPr lang="en-IE" sz="3600" u="sng" dirty="0">
                <a:solidFill>
                  <a:schemeClr val="bg1"/>
                </a:solidFill>
              </a:rPr>
              <a:t>(10 x 6)</a:t>
            </a:r>
          </a:p>
          <a:p>
            <a:r>
              <a:rPr lang="en-IE" sz="3600" dirty="0">
                <a:solidFill>
                  <a:schemeClr val="bg1"/>
                </a:solidFill>
              </a:rPr>
              <a:t>(15 x 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2A170-C803-4115-8933-D6570CC4BE73}"/>
              </a:ext>
            </a:extLst>
          </p:cNvPr>
          <p:cNvSpPr txBox="1"/>
          <p:nvPr/>
        </p:nvSpPr>
        <p:spPr>
          <a:xfrm>
            <a:off x="5406886" y="457688"/>
            <a:ext cx="124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u="sng" dirty="0">
                <a:solidFill>
                  <a:srgbClr val="FF0000"/>
                </a:solidFill>
              </a:rPr>
              <a:t>d</a:t>
            </a:r>
            <a:r>
              <a:rPr lang="en-IE" sz="3200" b="1" dirty="0">
                <a:solidFill>
                  <a:srgbClr val="FF0000"/>
                </a:solidFill>
              </a:rPr>
              <a:t>   </a:t>
            </a:r>
            <a:r>
              <a:rPr lang="en-IE" sz="3200" b="1" u="sng" dirty="0">
                <a:solidFill>
                  <a:srgbClr val="3EFC24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441D5-7EB0-4A52-B06A-DCA23E3A8D3A}"/>
              </a:ext>
            </a:extLst>
          </p:cNvPr>
          <p:cNvSpPr txBox="1"/>
          <p:nvPr/>
        </p:nvSpPr>
        <p:spPr>
          <a:xfrm>
            <a:off x="516835" y="636104"/>
            <a:ext cx="8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C00000"/>
                </a:solidFill>
              </a:rPr>
              <a:t>2.</a:t>
            </a:r>
          </a:p>
        </p:txBody>
      </p:sp>
      <p:pic>
        <p:nvPicPr>
          <p:cNvPr id="12" name="Picture 6" descr="Thumbs Up Smiley Face Emoji Happy Smiley Face - Love Emoji Dp For Whatsapp , Transparent Cartoon ">
            <a:extLst>
              <a:ext uri="{FF2B5EF4-FFF2-40B4-BE49-F238E27FC236}">
                <a16:creationId xmlns:a16="http://schemas.microsoft.com/office/drawing/2014/main" id="{69808C26-A8BB-420D-A1B7-C00A46F7E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5643" r="5841" b="11857"/>
          <a:stretch/>
        </p:blipFill>
        <p:spPr bwMode="auto">
          <a:xfrm>
            <a:off x="9914100" y="5247861"/>
            <a:ext cx="2092371" cy="14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7070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1648</TotalTime>
  <Words>232</Words>
  <Application>Microsoft Office PowerPoint</Application>
  <PresentationFormat>Widescreen</PresentationFormat>
  <Paragraphs>78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Iolrú/Méadú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Iolrú/Méadú</dc:title>
  <dc:creator>User</dc:creator>
  <cp:lastModifiedBy>User</cp:lastModifiedBy>
  <cp:revision>18</cp:revision>
  <dcterms:created xsi:type="dcterms:W3CDTF">2020-05-18T08:18:44Z</dcterms:created>
  <dcterms:modified xsi:type="dcterms:W3CDTF">2020-05-19T11:46:51Z</dcterms:modified>
</cp:coreProperties>
</file>