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4a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cogg.ie/wp-content/uploads/7.S%C3%ADog-na-bhFiacla-asal.pdf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hyperlink" Target="https://www.leighanois.com/display3.php?articleid=8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>
                <a:latin typeface="Arial Rounded MT Bold" panose="020F0704030504030204" pitchFamily="34" charset="0"/>
              </a:rPr>
              <a:t>Rang a 1 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E" sz="2800" dirty="0">
                <a:latin typeface="Arial Rounded MT Bold" panose="020F0704030504030204" pitchFamily="34" charset="0"/>
              </a:rPr>
              <a:t>11ú- 15ú </a:t>
            </a:r>
            <a:r>
              <a:rPr lang="en-IE" sz="2800" dirty="0" err="1">
                <a:latin typeface="Arial Rounded MT Bold" panose="020F0704030504030204" pitchFamily="34" charset="0"/>
              </a:rPr>
              <a:t>Bealtaine</a:t>
            </a:r>
            <a:r>
              <a:rPr lang="en-IE" sz="2800" dirty="0">
                <a:latin typeface="Arial Rounded MT Bold" panose="020F07040305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5821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>
                <a:latin typeface="Arial Rounded MT Bold" panose="020F0704030504030204" pitchFamily="34" charset="0"/>
              </a:rPr>
              <a:t>Síog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na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bhFiacla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6290255" cy="3318936"/>
          </a:xfrm>
        </p:spPr>
        <p:txBody>
          <a:bodyPr/>
          <a:lstStyle/>
          <a:p>
            <a:r>
              <a:rPr lang="en-IE" dirty="0">
                <a:latin typeface="Arial Rounded MT Bold" panose="020F0704030504030204" pitchFamily="34" charset="0"/>
                <a:hlinkClick r:id="rId6"/>
              </a:rPr>
              <a:t>https://www.cogg.ie/wp-content/uploads/7.S%C3%ADog-na-bhFiacla-asal.pdf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</a:p>
          <a:p>
            <a:r>
              <a:rPr lang="en-IE" dirty="0" err="1">
                <a:latin typeface="Arial Rounded MT Bold" panose="020F0704030504030204" pitchFamily="34" charset="0"/>
              </a:rPr>
              <a:t>Roghnaigh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mé</a:t>
            </a:r>
            <a:r>
              <a:rPr lang="en-IE" dirty="0">
                <a:latin typeface="Arial Rounded MT Bold" panose="020F0704030504030204" pitchFamily="34" charset="0"/>
              </a:rPr>
              <a:t> an </a:t>
            </a:r>
            <a:r>
              <a:rPr lang="en-IE" dirty="0" err="1">
                <a:latin typeface="Arial Rounded MT Bold" panose="020F0704030504030204" pitchFamily="34" charset="0"/>
              </a:rPr>
              <a:t>scéal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seo</a:t>
            </a:r>
            <a:r>
              <a:rPr lang="en-IE" dirty="0">
                <a:latin typeface="Arial Rounded MT Bold" panose="020F0704030504030204" pitchFamily="34" charset="0"/>
              </a:rPr>
              <a:t> mar </a:t>
            </a:r>
            <a:r>
              <a:rPr lang="en-IE" dirty="0" err="1">
                <a:latin typeface="Arial Rounded MT Bold" panose="020F0704030504030204" pitchFamily="34" charset="0"/>
              </a:rPr>
              <a:t>gur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thit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fiacla</a:t>
            </a:r>
            <a:r>
              <a:rPr lang="en-IE" dirty="0">
                <a:latin typeface="Arial Rounded MT Bold" panose="020F0704030504030204" pitchFamily="34" charset="0"/>
              </a:rPr>
              <a:t> Emily </a:t>
            </a:r>
            <a:r>
              <a:rPr lang="en-IE" dirty="0" err="1">
                <a:latin typeface="Arial Rounded MT Bold" panose="020F0704030504030204" pitchFamily="34" charset="0"/>
              </a:rPr>
              <a:t>amach</a:t>
            </a:r>
            <a:r>
              <a:rPr lang="en-IE" dirty="0">
                <a:latin typeface="Arial Rounded MT Bold" panose="020F0704030504030204" pitchFamily="34" charset="0"/>
              </a:rPr>
              <a:t> an </a:t>
            </a:r>
            <a:r>
              <a:rPr lang="en-IE" dirty="0" err="1">
                <a:latin typeface="Arial Rounded MT Bold" panose="020F0704030504030204" pitchFamily="34" charset="0"/>
              </a:rPr>
              <a:t>tseachtain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seo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agus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dúirt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sí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liom</a:t>
            </a:r>
            <a:r>
              <a:rPr lang="en-IE" dirty="0">
                <a:latin typeface="Arial Rounded MT Bold" panose="020F0704030504030204" pitchFamily="34" charset="0"/>
              </a:rPr>
              <a:t> go </a:t>
            </a:r>
            <a:r>
              <a:rPr lang="en-IE" dirty="0" err="1">
                <a:latin typeface="Arial Rounded MT Bold" panose="020F0704030504030204" pitchFamily="34" charset="0"/>
              </a:rPr>
              <a:t>bhfuair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sí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cáca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agus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airgead</a:t>
            </a:r>
            <a:r>
              <a:rPr lang="en-IE" dirty="0">
                <a:latin typeface="Arial Rounded MT Bold" panose="020F0704030504030204" pitchFamily="34" charset="0"/>
              </a:rPr>
              <a:t>. </a:t>
            </a:r>
            <a:r>
              <a:rPr lang="en-IE" dirty="0" err="1">
                <a:latin typeface="Arial Rounded MT Bold" panose="020F0704030504030204" pitchFamily="34" charset="0"/>
              </a:rPr>
              <a:t>Seo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fís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d’Emily</a:t>
            </a:r>
            <a:r>
              <a:rPr lang="en-IE" dirty="0">
                <a:latin typeface="Arial Rounded MT Bold" panose="020F0704030504030204" pitchFamily="34" charset="0"/>
              </a:rPr>
              <a:t> ag </a:t>
            </a:r>
            <a:r>
              <a:rPr lang="en-IE" dirty="0" err="1">
                <a:latin typeface="Arial Rounded MT Bold" panose="020F0704030504030204" pitchFamily="34" charset="0"/>
              </a:rPr>
              <a:t>caint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faoi</a:t>
            </a:r>
            <a:r>
              <a:rPr lang="en-IE" dirty="0">
                <a:latin typeface="Arial Rounded MT Bold" panose="020F0704030504030204" pitchFamily="34" charset="0"/>
              </a:rPr>
              <a:t>. </a:t>
            </a:r>
          </a:p>
          <a:p>
            <a:pPr marL="0" indent="0">
              <a:buNone/>
            </a:pPr>
            <a:endParaRPr lang="en-IE" dirty="0">
              <a:latin typeface="Arial Rounded MT Bold" panose="020F0704030504030204" pitchFamily="34" charset="0"/>
            </a:endParaRPr>
          </a:p>
        </p:txBody>
      </p:sp>
      <p:pic>
        <p:nvPicPr>
          <p:cNvPr id="4" name="Fiacla Emily ag titm ama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8451401" y="1320205"/>
            <a:ext cx="2323922" cy="1307206"/>
          </a:xfrm>
          <a:prstGeom prst="rect">
            <a:avLst/>
          </a:prstGeom>
        </p:spPr>
      </p:pic>
      <p:pic>
        <p:nvPicPr>
          <p:cNvPr id="6" name="Síog na bhFiacl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91149" y="5365123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l="48268" t="16901" r="21402" b="10235"/>
          <a:stretch/>
        </p:blipFill>
        <p:spPr>
          <a:xfrm>
            <a:off x="8601595" y="3267417"/>
            <a:ext cx="2100808" cy="285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8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Arial Rounded MT Bold" panose="020F0704030504030204" pitchFamily="34" charset="0"/>
              </a:rPr>
              <a:t>Phonics: ow sound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801" t="18019" r="20042" b="16032"/>
          <a:stretch/>
        </p:blipFill>
        <p:spPr>
          <a:xfrm>
            <a:off x="2320610" y="1908350"/>
            <a:ext cx="6866222" cy="4181208"/>
          </a:xfrm>
          <a:prstGeom prst="rect">
            <a:avLst/>
          </a:prstGeom>
        </p:spPr>
      </p:pic>
      <p:pic>
        <p:nvPicPr>
          <p:cNvPr id="5" name="ow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7240" y="5479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9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>
                <a:latin typeface="Arial Rounded MT Bold" panose="020F0704030504030204" pitchFamily="34" charset="0"/>
              </a:rPr>
              <a:t>Pól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Piongain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787979" cy="3318936"/>
          </a:xfrm>
        </p:spPr>
        <p:txBody>
          <a:bodyPr>
            <a:normAutofit fontScale="70000" lnSpcReduction="20000"/>
          </a:bodyPr>
          <a:lstStyle/>
          <a:p>
            <a:r>
              <a:rPr lang="en-IE" dirty="0" err="1">
                <a:latin typeface="Arial Rounded MT Bold" panose="020F0704030504030204" pitchFamily="34" charset="0"/>
              </a:rPr>
              <a:t>Roghnaigh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mé</a:t>
            </a:r>
            <a:r>
              <a:rPr lang="en-IE" dirty="0">
                <a:latin typeface="Arial Rounded MT Bold" panose="020F0704030504030204" pitchFamily="34" charset="0"/>
              </a:rPr>
              <a:t> an </a:t>
            </a:r>
            <a:r>
              <a:rPr lang="en-IE" dirty="0" err="1">
                <a:latin typeface="Arial Rounded MT Bold" panose="020F0704030504030204" pitchFamily="34" charset="0"/>
              </a:rPr>
              <a:t>leabhar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seo</a:t>
            </a:r>
            <a:r>
              <a:rPr lang="en-IE" dirty="0">
                <a:latin typeface="Arial Rounded MT Bold" panose="020F0704030504030204" pitchFamily="34" charset="0"/>
              </a:rPr>
              <a:t> mar </a:t>
            </a:r>
            <a:r>
              <a:rPr lang="en-IE" dirty="0" err="1">
                <a:latin typeface="Arial Rounded MT Bold" panose="020F0704030504030204" pitchFamily="34" charset="0"/>
              </a:rPr>
              <a:t>gur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sheol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Eoghan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agus</a:t>
            </a:r>
            <a:r>
              <a:rPr lang="en-IE" dirty="0">
                <a:latin typeface="Arial Rounded MT Bold" panose="020F0704030504030204" pitchFamily="34" charset="0"/>
              </a:rPr>
              <a:t> Julianne </a:t>
            </a:r>
            <a:r>
              <a:rPr lang="en-IE" dirty="0" err="1">
                <a:latin typeface="Arial Rounded MT Bold" panose="020F0704030504030204" pitchFamily="34" charset="0"/>
              </a:rPr>
              <a:t>griangrafanna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chugam</a:t>
            </a:r>
            <a:r>
              <a:rPr lang="en-IE" dirty="0">
                <a:latin typeface="Arial Rounded MT Bold" panose="020F0704030504030204" pitchFamily="34" charset="0"/>
              </a:rPr>
              <a:t> de </a:t>
            </a:r>
            <a:r>
              <a:rPr lang="en-IE" dirty="0" err="1">
                <a:latin typeface="Arial Rounded MT Bold" panose="020F0704030504030204" pitchFamily="34" charset="0"/>
              </a:rPr>
              <a:t>phiongain</a:t>
            </a:r>
            <a:r>
              <a:rPr lang="en-IE" dirty="0">
                <a:latin typeface="Arial Rounded MT Bold" panose="020F0704030504030204" pitchFamily="34" charset="0"/>
              </a:rPr>
              <a:t>.</a:t>
            </a:r>
          </a:p>
          <a:p>
            <a:r>
              <a:rPr lang="en-IE" dirty="0">
                <a:latin typeface="Arial Rounded MT Bold" panose="020F0704030504030204" pitchFamily="34" charset="0"/>
                <a:hlinkClick r:id="rId4"/>
              </a:rPr>
              <a:t>https://www.leighanois.com/display3.php?articleid=83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</a:p>
          <a:p>
            <a:r>
              <a:rPr lang="en-IE" dirty="0">
                <a:latin typeface="Arial Rounded MT Bold" panose="020F0704030504030204" pitchFamily="34" charset="0"/>
              </a:rPr>
              <a:t>An </a:t>
            </a:r>
            <a:r>
              <a:rPr lang="en-IE" dirty="0" err="1">
                <a:latin typeface="Arial Rounded MT Bold" panose="020F0704030504030204" pitchFamily="34" charset="0"/>
              </a:rPr>
              <a:t>féidir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leat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cúpla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ceist</a:t>
            </a:r>
            <a:r>
              <a:rPr lang="en-IE" dirty="0">
                <a:latin typeface="Arial Rounded MT Bold" panose="020F0704030504030204" pitchFamily="34" charset="0"/>
              </a:rPr>
              <a:t> a </a:t>
            </a:r>
            <a:r>
              <a:rPr lang="en-IE" dirty="0" err="1">
                <a:latin typeface="Arial Rounded MT Bold" panose="020F0704030504030204" pitchFamily="34" charset="0"/>
              </a:rPr>
              <a:t>fhreagairt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faoin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scéal</a:t>
            </a:r>
            <a:r>
              <a:rPr lang="en-IE" dirty="0">
                <a:latin typeface="Arial Rounded MT Bold" panose="020F0704030504030204" pitchFamily="34" charset="0"/>
              </a:rPr>
              <a:t>?</a:t>
            </a:r>
          </a:p>
          <a:p>
            <a:r>
              <a:rPr lang="en-IE" dirty="0">
                <a:latin typeface="Arial Rounded MT Bold" panose="020F0704030504030204" pitchFamily="34" charset="0"/>
              </a:rPr>
              <a:t>1. Cad is </a:t>
            </a:r>
            <a:r>
              <a:rPr lang="en-IE" dirty="0" err="1">
                <a:latin typeface="Arial Rounded MT Bold" panose="020F0704030504030204" pitchFamily="34" charset="0"/>
              </a:rPr>
              <a:t>ainm</a:t>
            </a:r>
            <a:r>
              <a:rPr lang="en-IE" dirty="0">
                <a:latin typeface="Arial Rounded MT Bold" panose="020F0704030504030204" pitchFamily="34" charset="0"/>
              </a:rPr>
              <a:t> den </a:t>
            </a:r>
            <a:r>
              <a:rPr lang="en-IE" dirty="0" err="1">
                <a:latin typeface="Arial Rounded MT Bold" panose="020F0704030504030204" pitchFamily="34" charset="0"/>
              </a:rPr>
              <a:t>phiongain</a:t>
            </a:r>
            <a:r>
              <a:rPr lang="en-IE" dirty="0">
                <a:latin typeface="Arial Rounded MT Bold" panose="020F0704030504030204" pitchFamily="34" charset="0"/>
              </a:rPr>
              <a:t>?</a:t>
            </a:r>
          </a:p>
          <a:p>
            <a:r>
              <a:rPr lang="en-IE" dirty="0">
                <a:latin typeface="Arial Rounded MT Bold" panose="020F0704030504030204" pitchFamily="34" charset="0"/>
              </a:rPr>
              <a:t>2. </a:t>
            </a:r>
            <a:r>
              <a:rPr lang="en-IE" dirty="0" err="1">
                <a:latin typeface="Arial Rounded MT Bold" panose="020F0704030504030204" pitchFamily="34" charset="0"/>
              </a:rPr>
              <a:t>Cén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fáth</a:t>
            </a:r>
            <a:r>
              <a:rPr lang="en-IE" dirty="0">
                <a:latin typeface="Arial Rounded MT Bold" panose="020F0704030504030204" pitchFamily="34" charset="0"/>
              </a:rPr>
              <a:t> go </a:t>
            </a:r>
            <a:r>
              <a:rPr lang="en-IE" dirty="0" err="1">
                <a:latin typeface="Arial Rounded MT Bold" panose="020F0704030504030204" pitchFamily="34" charset="0"/>
              </a:rPr>
              <a:t>bhfuil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Pól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brónach</a:t>
            </a:r>
            <a:r>
              <a:rPr lang="en-IE" dirty="0">
                <a:latin typeface="Arial Rounded MT Bold" panose="020F0704030504030204" pitchFamily="34" charset="0"/>
              </a:rPr>
              <a:t>?</a:t>
            </a:r>
          </a:p>
          <a:p>
            <a:r>
              <a:rPr lang="en-IE" dirty="0">
                <a:latin typeface="Arial Rounded MT Bold" panose="020F0704030504030204" pitchFamily="34" charset="0"/>
              </a:rPr>
              <a:t>3. </a:t>
            </a:r>
            <a:r>
              <a:rPr lang="en-IE" dirty="0" err="1">
                <a:latin typeface="Arial Rounded MT Bold" panose="020F0704030504030204" pitchFamily="34" charset="0"/>
              </a:rPr>
              <a:t>Cén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áit</a:t>
            </a:r>
            <a:r>
              <a:rPr lang="en-IE" dirty="0">
                <a:latin typeface="Arial Rounded MT Bold" panose="020F0704030504030204" pitchFamily="34" charset="0"/>
              </a:rPr>
              <a:t> a </a:t>
            </a:r>
            <a:r>
              <a:rPr lang="en-IE" dirty="0" err="1">
                <a:latin typeface="Arial Rounded MT Bold" panose="020F0704030504030204" pitchFamily="34" charset="0"/>
              </a:rPr>
              <a:t>léimeann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Pól</a:t>
            </a:r>
            <a:r>
              <a:rPr lang="en-IE" dirty="0">
                <a:latin typeface="Arial Rounded MT Bold" panose="020F0704030504030204" pitchFamily="34" charset="0"/>
              </a:rPr>
              <a:t>?</a:t>
            </a:r>
          </a:p>
          <a:p>
            <a:r>
              <a:rPr lang="en-IE" dirty="0">
                <a:latin typeface="Arial Rounded MT Bold" panose="020F0704030504030204" pitchFamily="34" charset="0"/>
              </a:rPr>
              <a:t>4. </a:t>
            </a:r>
            <a:r>
              <a:rPr lang="en-IE" dirty="0" err="1">
                <a:latin typeface="Arial Rounded MT Bold" panose="020F0704030504030204" pitchFamily="34" charset="0"/>
              </a:rPr>
              <a:t>Conas</a:t>
            </a:r>
            <a:r>
              <a:rPr lang="en-IE" dirty="0">
                <a:latin typeface="Arial Rounded MT Bold" panose="020F0704030504030204" pitchFamily="34" charset="0"/>
              </a:rPr>
              <a:t> a </a:t>
            </a:r>
            <a:r>
              <a:rPr lang="en-IE" dirty="0" err="1">
                <a:latin typeface="Arial Rounded MT Bold" panose="020F0704030504030204" pitchFamily="34" charset="0"/>
              </a:rPr>
              <a:t>mothaíonn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Pól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nuair</a:t>
            </a:r>
            <a:r>
              <a:rPr lang="en-IE" dirty="0">
                <a:latin typeface="Arial Rounded MT Bold" panose="020F0704030504030204" pitchFamily="34" charset="0"/>
              </a:rPr>
              <a:t> a </a:t>
            </a:r>
            <a:r>
              <a:rPr lang="en-IE" dirty="0" err="1">
                <a:latin typeface="Arial Rounded MT Bold" panose="020F0704030504030204" pitchFamily="34" charset="0"/>
              </a:rPr>
              <a:t>feiceann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sé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na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cairde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arís</a:t>
            </a:r>
            <a:r>
              <a:rPr lang="en-IE" dirty="0"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356" y="776070"/>
            <a:ext cx="1899402" cy="3908738"/>
          </a:xfrm>
          <a:prstGeom prst="rect">
            <a:avLst/>
          </a:prstGeom>
        </p:spPr>
      </p:pic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13" y="2285999"/>
            <a:ext cx="2078510" cy="368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eistean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1847" y="4380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6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>
                <a:latin typeface="Arial Rounded MT Bold" panose="020F0704030504030204" pitchFamily="34" charset="0"/>
              </a:rPr>
              <a:t>Toilleadh</a:t>
            </a:r>
            <a:r>
              <a:rPr lang="en-IE" dirty="0">
                <a:latin typeface="Arial Rounded MT Bold" panose="020F0704030504030204" pitchFamily="34" charset="0"/>
              </a:rPr>
              <a:t> (capacity)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err="1">
                <a:latin typeface="Arial Rounded MT Bold" panose="020F0704030504030204" pitchFamily="34" charset="0"/>
              </a:rPr>
              <a:t>Focla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nua</a:t>
            </a:r>
            <a:endParaRPr lang="en-IE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IE" dirty="0">
                <a:latin typeface="Arial Rounded MT Bold" panose="020F0704030504030204" pitchFamily="34" charset="0"/>
              </a:rPr>
              <a:t>- </a:t>
            </a:r>
            <a:r>
              <a:rPr lang="en-IE" dirty="0" err="1">
                <a:latin typeface="Arial Rounded MT Bold" panose="020F0704030504030204" pitchFamily="34" charset="0"/>
              </a:rPr>
              <a:t>Coimeadán</a:t>
            </a:r>
            <a:r>
              <a:rPr lang="en-IE" dirty="0">
                <a:latin typeface="Arial Rounded MT Bold" panose="020F0704030504030204" pitchFamily="34" charset="0"/>
              </a:rPr>
              <a:t>: </a:t>
            </a:r>
            <a:r>
              <a:rPr lang="en-IE" dirty="0" err="1">
                <a:latin typeface="Arial Rounded MT Bold" panose="020F0704030504030204" pitchFamily="34" charset="0"/>
              </a:rPr>
              <a:t>rud</a:t>
            </a:r>
            <a:r>
              <a:rPr lang="en-IE" dirty="0">
                <a:latin typeface="Arial Rounded MT Bold" panose="020F0704030504030204" pitchFamily="34" charset="0"/>
              </a:rPr>
              <a:t> a </a:t>
            </a:r>
            <a:r>
              <a:rPr lang="en-IE" dirty="0" err="1">
                <a:latin typeface="Arial Rounded MT Bold" panose="020F0704030504030204" pitchFamily="34" charset="0"/>
              </a:rPr>
              <a:t>coinníonn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rud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taobh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istigh</a:t>
            </a:r>
            <a:r>
              <a:rPr lang="en-IE" dirty="0">
                <a:latin typeface="Arial Rounded MT Bold" panose="020F0704030504030204" pitchFamily="34" charset="0"/>
              </a:rPr>
              <a:t> de (container)</a:t>
            </a:r>
          </a:p>
          <a:p>
            <a:pPr>
              <a:buFontTx/>
              <a:buChar char="-"/>
            </a:pPr>
            <a:r>
              <a:rPr lang="en-IE" dirty="0" err="1">
                <a:latin typeface="Arial Rounded MT Bold" panose="020F0704030504030204" pitchFamily="34" charset="0"/>
              </a:rPr>
              <a:t>Folamh</a:t>
            </a:r>
            <a:r>
              <a:rPr lang="en-IE" dirty="0">
                <a:latin typeface="Arial Rounded MT Bold" panose="020F0704030504030204" pitchFamily="34" charset="0"/>
              </a:rPr>
              <a:t>: </a:t>
            </a:r>
            <a:r>
              <a:rPr lang="en-IE" dirty="0" err="1">
                <a:latin typeface="Arial Rounded MT Bold" panose="020F0704030504030204" pitchFamily="34" charset="0"/>
              </a:rPr>
              <a:t>níl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aon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rud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ann</a:t>
            </a:r>
            <a:r>
              <a:rPr lang="en-IE" dirty="0">
                <a:latin typeface="Arial Rounded MT Bold" panose="020F0704030504030204" pitchFamily="34" charset="0"/>
              </a:rPr>
              <a:t> (empty)</a:t>
            </a:r>
          </a:p>
          <a:p>
            <a:pPr>
              <a:buFontTx/>
              <a:buChar char="-"/>
            </a:pPr>
            <a:r>
              <a:rPr lang="en-IE" dirty="0" err="1">
                <a:latin typeface="Arial Rounded MT Bold" panose="020F0704030504030204" pitchFamily="34" charset="0"/>
              </a:rPr>
              <a:t>Lán</a:t>
            </a:r>
            <a:r>
              <a:rPr lang="en-IE" dirty="0">
                <a:latin typeface="Arial Rounded MT Bold" panose="020F0704030504030204" pitchFamily="34" charset="0"/>
              </a:rPr>
              <a:t>: </a:t>
            </a:r>
            <a:r>
              <a:rPr lang="en-IE" dirty="0" err="1">
                <a:latin typeface="Arial Rounded MT Bold" panose="020F0704030504030204" pitchFamily="34" charset="0"/>
              </a:rPr>
              <a:t>ní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féidir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níos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mó</a:t>
            </a:r>
            <a:r>
              <a:rPr lang="en-IE" dirty="0">
                <a:latin typeface="Arial Rounded MT Bold" panose="020F0704030504030204" pitchFamily="34" charset="0"/>
              </a:rPr>
              <a:t> a </a:t>
            </a:r>
            <a:r>
              <a:rPr lang="en-IE" dirty="0" err="1">
                <a:latin typeface="Arial Rounded MT Bold" panose="020F0704030504030204" pitchFamily="34" charset="0"/>
              </a:rPr>
              <a:t>chur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isteach</a:t>
            </a:r>
            <a:r>
              <a:rPr lang="en-IE" dirty="0">
                <a:latin typeface="Arial Rounded MT Bold" panose="020F0704030504030204" pitchFamily="34" charset="0"/>
              </a:rPr>
              <a:t> (full)</a:t>
            </a:r>
          </a:p>
          <a:p>
            <a:pPr>
              <a:buFontTx/>
              <a:buChar char="-"/>
            </a:pPr>
            <a:r>
              <a:rPr lang="en-IE" dirty="0" err="1">
                <a:latin typeface="Arial Rounded MT Bold" panose="020F0704030504030204" pitchFamily="34" charset="0"/>
              </a:rPr>
              <a:t>beagnach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lán</a:t>
            </a:r>
            <a:r>
              <a:rPr lang="en-IE" dirty="0">
                <a:latin typeface="Arial Rounded MT Bold" panose="020F0704030504030204" pitchFamily="34" charset="0"/>
              </a:rPr>
              <a:t> : </a:t>
            </a:r>
            <a:r>
              <a:rPr lang="en-IE" dirty="0" err="1">
                <a:latin typeface="Arial Rounded MT Bold" panose="020F0704030504030204" pitchFamily="34" charset="0"/>
              </a:rPr>
              <a:t>píosa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beag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spás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fagtha</a:t>
            </a:r>
            <a:r>
              <a:rPr lang="en-IE" dirty="0">
                <a:latin typeface="Arial Rounded MT Bold" panose="020F0704030504030204" pitchFamily="34" charset="0"/>
              </a:rPr>
              <a:t> (nearly full)</a:t>
            </a:r>
          </a:p>
          <a:p>
            <a:pPr>
              <a:buFontTx/>
              <a:buChar char="-"/>
            </a:pPr>
            <a:r>
              <a:rPr lang="en-IE" dirty="0" err="1">
                <a:latin typeface="Arial Rounded MT Bold" panose="020F0704030504030204" pitchFamily="34" charset="0"/>
              </a:rPr>
              <a:t>Beagnach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folamh</a:t>
            </a:r>
            <a:r>
              <a:rPr lang="en-IE" dirty="0">
                <a:latin typeface="Arial Rounded MT Bold" panose="020F0704030504030204" pitchFamily="34" charset="0"/>
              </a:rPr>
              <a:t>: </a:t>
            </a:r>
            <a:r>
              <a:rPr lang="en-IE" dirty="0" err="1">
                <a:latin typeface="Arial Rounded MT Bold" panose="020F0704030504030204" pitchFamily="34" charset="0"/>
              </a:rPr>
              <a:t>níl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mórán</a:t>
            </a:r>
            <a:r>
              <a:rPr lang="en-IE" dirty="0">
                <a:latin typeface="Arial Rounded MT Bold" panose="020F0704030504030204" pitchFamily="34" charset="0"/>
              </a:rPr>
              <a:t> </a:t>
            </a:r>
            <a:r>
              <a:rPr lang="en-IE" dirty="0" err="1">
                <a:latin typeface="Arial Rounded MT Bold" panose="020F0704030504030204" pitchFamily="34" charset="0"/>
              </a:rPr>
              <a:t>fágtha</a:t>
            </a:r>
            <a:r>
              <a:rPr lang="en-IE" dirty="0">
                <a:latin typeface="Arial Rounded MT Bold" panose="020F0704030504030204" pitchFamily="34" charset="0"/>
              </a:rPr>
              <a:t> (nearly empty)</a:t>
            </a:r>
          </a:p>
        </p:txBody>
      </p:sp>
      <p:pic>
        <p:nvPicPr>
          <p:cNvPr id="2050" name="Picture 2" descr="Free Capacity Cliparts, Download Free Clip Art, Free Clip Art o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102" y="774399"/>
            <a:ext cx="1719331" cy="171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oilleadh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10" y="4746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2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291</TotalTime>
  <Words>210</Words>
  <Application>Microsoft Office PowerPoint</Application>
  <PresentationFormat>Widescreen</PresentationFormat>
  <Paragraphs>21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Arial Rounded MT Bold</vt:lpstr>
      <vt:lpstr>Garamond</vt:lpstr>
      <vt:lpstr>Organic</vt:lpstr>
      <vt:lpstr>Rang a 1  </vt:lpstr>
      <vt:lpstr>Síog na bhFiacla </vt:lpstr>
      <vt:lpstr>Phonics: ow sound </vt:lpstr>
      <vt:lpstr>Pól Piongain </vt:lpstr>
      <vt:lpstr>Toilleadh (capacity)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Rang a 1</dc:title>
  <dc:creator>Donna Marie Ní Mhuireagáin</dc:creator>
  <cp:lastModifiedBy>Micheal O Broin</cp:lastModifiedBy>
  <cp:revision>12</cp:revision>
  <dcterms:created xsi:type="dcterms:W3CDTF">2020-05-07T16:09:37Z</dcterms:created>
  <dcterms:modified xsi:type="dcterms:W3CDTF">2020-05-08T16:43:13Z</dcterms:modified>
</cp:coreProperties>
</file>