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8" r:id="rId2"/>
    <p:sldId id="264" r:id="rId3"/>
    <p:sldId id="268" r:id="rId4"/>
    <p:sldId id="269" r:id="rId5"/>
    <p:sldId id="271" r:id="rId6"/>
    <p:sldId id="270" r:id="rId7"/>
    <p:sldId id="272" r:id="rId8"/>
    <p:sldId id="273" r:id="rId9"/>
    <p:sldId id="274" r:id="rId10"/>
    <p:sldId id="275" r:id="rId11"/>
    <p:sldId id="276" r:id="rId12"/>
    <p:sldId id="277" r:id="rId13"/>
    <p:sldId id="279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winkl" pitchFamily="2" charset="0"/>
      <p:regular r:id="rId21"/>
      <p:bold r:id="rId22"/>
    </p:embeddedFont>
    <p:embeddedFont>
      <p:font typeface="Twinkl SemiBold"/>
      <p:bold r:id="rId2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7C"/>
    <a:srgbClr val="006BBB"/>
    <a:srgbClr val="F1BF00"/>
    <a:srgbClr val="6EDAA4"/>
    <a:srgbClr val="21A6F9"/>
    <a:srgbClr val="4AA1D9"/>
    <a:srgbClr val="ACDDFC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600" y="9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6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2.fntdata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font" Target="fonts/font5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font" Target="fonts/font1.fntdata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handoutMaster" Target="handoutMasters/handoutMaster1.xml" /><Relationship Id="rId20" Type="http://schemas.openxmlformats.org/officeDocument/2006/relationships/font" Target="fonts/font4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23" Type="http://schemas.openxmlformats.org/officeDocument/2006/relationships/font" Target="fonts/font7.fntdata" /><Relationship Id="rId10" Type="http://schemas.openxmlformats.org/officeDocument/2006/relationships/slide" Target="slides/slide9.xml" /><Relationship Id="rId19" Type="http://schemas.openxmlformats.org/officeDocument/2006/relationships/font" Target="fonts/font3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6.fntdata" /><Relationship Id="rId27" Type="http://schemas.openxmlformats.org/officeDocument/2006/relationships/tableStyles" Target="tableStyle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C1F8BA-37C7-4609-A4A0-0E970EB2D7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7DD595-6DC9-44A0-9950-9CE995ECE2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C4589CA-8D04-4D9A-974C-1509D610A10A}" type="datetimeFigureOut">
              <a:rPr lang="en-GB"/>
              <a:pPr>
                <a:defRPr/>
              </a:pPr>
              <a:t>08/05/2020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B0D67-A7B1-4682-AE8D-9DA6F25186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116963-DB79-419C-A4AC-71AC174FEB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BDD141B-D299-4350-A82A-FB9EF16ABEF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0A0D9F-14AF-4003-8CB4-A92BD5ED68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CA728E-5490-4A5E-8FF0-61F90C74FAB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98532C-6323-4600-A086-F8CAFFEB1118}" type="datetimeFigureOut">
              <a:rPr lang="en-GB"/>
              <a:pPr>
                <a:defRPr/>
              </a:pPr>
              <a:t>08/05/2020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5266AF3-3B56-42EE-A3C0-D1B9944D3D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A854E9B-F270-471B-8E02-6FFC8B10D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D7A1E-1EC4-4011-983C-16A6D14835B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B0300-C636-4550-B5CE-25BAFBAC7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CCFF519E-7900-42CB-BE16-483ADF14C140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38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DDBAD-7E63-4749-9F7B-D349AC1BFEA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6078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423DAD1-AE0F-4401-AB30-31F763FDF9F3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6EA02FF6-5C98-4A77-8C67-59284358FF4B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656F76-F917-4679-B2E2-21B3BA250016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5B7A87-6FDE-4003-9746-83A5903F4920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CC5DABF7-8102-4E1B-A857-3946F61D64D2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42042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46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.jpeg" /><Relationship Id="rId5" Type="http://schemas.openxmlformats.org/officeDocument/2006/relationships/theme" Target="../theme/theme1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4A8734F-DFD0-4D66-98C0-8DABD1BBBF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C6207D0-A44A-4E38-8644-2D4D73884A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01D30C-7CE0-4C14-B5E7-CB25D3770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5992"/>
          <a:stretch>
            <a:fillRect/>
          </a:stretch>
        </p:blipFill>
        <p:spPr bwMode="auto">
          <a:xfrm>
            <a:off x="755650" y="863600"/>
            <a:ext cx="63119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02FC6F1-0EF1-4130-BB26-6088C25F8752}"/>
              </a:ext>
            </a:extLst>
          </p:cNvPr>
          <p:cNvSpPr/>
          <p:nvPr/>
        </p:nvSpPr>
        <p:spPr>
          <a:xfrm>
            <a:off x="5049838" y="3492500"/>
            <a:ext cx="2578100" cy="25781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‘Buna’ means ‘hello’ in Romanian!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CF4CA1-B988-4390-88AE-1B178633AF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26" b="35864"/>
          <a:stretch>
            <a:fillRect/>
          </a:stretch>
        </p:blipFill>
        <p:spPr bwMode="auto">
          <a:xfrm>
            <a:off x="755650" y="863600"/>
            <a:ext cx="3097213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F5901-2148-497F-99F3-B2D426CB5589}"/>
              </a:ext>
            </a:extLst>
          </p:cNvPr>
          <p:cNvSpPr txBox="1"/>
          <p:nvPr/>
        </p:nvSpPr>
        <p:spPr>
          <a:xfrm>
            <a:off x="4708152" y="1586523"/>
            <a:ext cx="184217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800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Buna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F1E50A-3AA8-448A-9002-9E23B2BA4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85"/>
          <a:stretch>
            <a:fillRect/>
          </a:stretch>
        </p:blipFill>
        <p:spPr bwMode="auto">
          <a:xfrm>
            <a:off x="763588" y="968375"/>
            <a:ext cx="61880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692EF8-4D1F-4188-A69F-B94A36AECB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99"/>
          <a:stretch>
            <a:fillRect/>
          </a:stretch>
        </p:blipFill>
        <p:spPr bwMode="auto">
          <a:xfrm>
            <a:off x="771525" y="1770063"/>
            <a:ext cx="3041650" cy="464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DBF63B-BD2C-49BD-B095-DE52880042F6}"/>
              </a:ext>
            </a:extLst>
          </p:cNvPr>
          <p:cNvSpPr/>
          <p:nvPr/>
        </p:nvSpPr>
        <p:spPr>
          <a:xfrm>
            <a:off x="5049838" y="3492500"/>
            <a:ext cx="2578100" cy="25781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‘</a:t>
            </a:r>
            <a:r>
              <a:rPr lang="en-GB" dirty="0" err="1">
                <a:solidFill>
                  <a:schemeClr val="tx1"/>
                </a:solidFill>
              </a:rPr>
              <a:t>Hola</a:t>
            </a:r>
            <a:r>
              <a:rPr lang="en-GB" dirty="0">
                <a:solidFill>
                  <a:schemeClr val="tx1"/>
                </a:solidFill>
              </a:rPr>
              <a:t>’ means ‘hello’ in Spanish!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269EBF-75FC-45D3-B6F5-1E403975FBC6}"/>
              </a:ext>
            </a:extLst>
          </p:cNvPr>
          <p:cNvSpPr txBox="1"/>
          <p:nvPr/>
        </p:nvSpPr>
        <p:spPr>
          <a:xfrm>
            <a:off x="4708152" y="1586523"/>
            <a:ext cx="190789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¡</a:t>
            </a:r>
            <a:r>
              <a:rPr lang="en-GB" sz="48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Hola</a:t>
            </a:r>
            <a:r>
              <a:rPr lang="en-GB" sz="4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40DF2C-9AED-4FEC-9318-A41AC9D00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82"/>
          <a:stretch>
            <a:fillRect/>
          </a:stretch>
        </p:blipFill>
        <p:spPr bwMode="auto">
          <a:xfrm>
            <a:off x="755650" y="863600"/>
            <a:ext cx="63119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06E5D9-4532-45C6-8811-E6E9568F7507}"/>
              </a:ext>
            </a:extLst>
          </p:cNvPr>
          <p:cNvSpPr/>
          <p:nvPr/>
        </p:nvSpPr>
        <p:spPr>
          <a:xfrm>
            <a:off x="5049838" y="3492500"/>
            <a:ext cx="2578100" cy="25781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‘</a:t>
            </a:r>
            <a:r>
              <a:rPr lang="en-GB" dirty="0" err="1">
                <a:solidFill>
                  <a:schemeClr val="tx1"/>
                </a:solidFill>
              </a:rPr>
              <a:t>Hallå</a:t>
            </a:r>
            <a:r>
              <a:rPr lang="en-GB" dirty="0">
                <a:solidFill>
                  <a:schemeClr val="tx1"/>
                </a:solidFill>
              </a:rPr>
              <a:t>’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means ‘hello’ in Swedish!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6B7A53-F240-4892-A1D6-CE87450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19" b="35838"/>
          <a:stretch>
            <a:fillRect/>
          </a:stretch>
        </p:blipFill>
        <p:spPr bwMode="auto">
          <a:xfrm>
            <a:off x="755650" y="876300"/>
            <a:ext cx="3179763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1917EE-7FDA-494F-B76B-E99A16C38DA4}"/>
              </a:ext>
            </a:extLst>
          </p:cNvPr>
          <p:cNvSpPr txBox="1"/>
          <p:nvPr/>
        </p:nvSpPr>
        <p:spPr>
          <a:xfrm>
            <a:off x="4750899" y="1586523"/>
            <a:ext cx="191590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800" b="1" dirty="0" err="1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Hallå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!</a:t>
            </a:r>
            <a:endParaRPr lang="en-GB" sz="4800" b="1" dirty="0">
              <a:ln w="19050"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0">
            <a:extLst>
              <a:ext uri="{FF2B5EF4-FFF2-40B4-BE49-F238E27FC236}">
                <a16:creationId xmlns:a16="http://schemas.microsoft.com/office/drawing/2014/main" id="{A609DCE0-C411-4761-9322-473F3494F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6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/>
              <a:t>What is the European Day of Languages?</a:t>
            </a:r>
          </a:p>
        </p:txBody>
      </p:sp>
      <p:pic>
        <p:nvPicPr>
          <p:cNvPr id="8195" name="Picture 1">
            <a:extLst>
              <a:ext uri="{FF2B5EF4-FFF2-40B4-BE49-F238E27FC236}">
                <a16:creationId xmlns:a16="http://schemas.microsoft.com/office/drawing/2014/main" id="{AE32F055-73C3-470E-A983-AE99FAD5EB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3"/>
          <a:stretch>
            <a:fillRect/>
          </a:stretch>
        </p:blipFill>
        <p:spPr bwMode="auto">
          <a:xfrm>
            <a:off x="5278438" y="2176463"/>
            <a:ext cx="3101975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F218F3FC-BED9-45E0-BB48-7D533559D7E7}"/>
              </a:ext>
            </a:extLst>
          </p:cNvPr>
          <p:cNvSpPr/>
          <p:nvPr/>
        </p:nvSpPr>
        <p:spPr>
          <a:xfrm>
            <a:off x="666750" y="2176463"/>
            <a:ext cx="4852988" cy="3654425"/>
          </a:xfrm>
          <a:prstGeom prst="wedgeRectCallout">
            <a:avLst>
              <a:gd name="adj1" fmla="val 61398"/>
              <a:gd name="adj2" fmla="val 7093"/>
            </a:avLst>
          </a:prstGeom>
          <a:solidFill>
            <a:schemeClr val="bg1"/>
          </a:solidFill>
          <a:ln w="38100">
            <a:solidFill>
              <a:srgbClr val="009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The European Day of Languages was first set up by the European Council in 2001. Now, it takes place every year on 26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September.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It celebrates and promotes language learning and linguistic diversity.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2F163AB3-0592-4B33-A60F-F1014661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/>
              <a:t>Why celebrate languages?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C2C132-883D-4534-A844-7FD2380CD9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4"/>
          <a:stretch/>
        </p:blipFill>
        <p:spPr>
          <a:xfrm>
            <a:off x="657793" y="1821587"/>
            <a:ext cx="4128391" cy="4587452"/>
          </a:xfrm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71ED49D2-2546-4927-93E4-F0B6203C8C96}"/>
              </a:ext>
            </a:extLst>
          </p:cNvPr>
          <p:cNvSpPr/>
          <p:nvPr/>
        </p:nvSpPr>
        <p:spPr>
          <a:xfrm>
            <a:off x="3724275" y="1820863"/>
            <a:ext cx="4479925" cy="3000375"/>
          </a:xfrm>
          <a:prstGeom prst="wedgeRectCallout">
            <a:avLst>
              <a:gd name="adj1" fmla="val -70970"/>
              <a:gd name="adj2" fmla="val -15554"/>
            </a:avLst>
          </a:prstGeom>
          <a:solidFill>
            <a:schemeClr val="bg1"/>
          </a:solidFill>
          <a:ln w="38100">
            <a:solidFill>
              <a:srgbClr val="009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Did you know that there are more than 200 European languages alone.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In addition, there are many other languages that are spoken within Europe.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BE2EE11F-0654-4394-8CD7-84D2A65B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Why celebrate languages?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18F084A9-3591-42F6-AFCF-B8429AF93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8"/>
          <a:stretch>
            <a:fillRect/>
          </a:stretch>
        </p:blipFill>
        <p:spPr bwMode="auto">
          <a:xfrm>
            <a:off x="5559425" y="1562100"/>
            <a:ext cx="28956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0">
            <a:extLst>
              <a:ext uri="{FF2B5EF4-FFF2-40B4-BE49-F238E27FC236}">
                <a16:creationId xmlns:a16="http://schemas.microsoft.com/office/drawing/2014/main" id="{A50D8666-39A9-4419-957D-7A2D6191D196}"/>
              </a:ext>
            </a:extLst>
          </p:cNvPr>
          <p:cNvGrpSpPr>
            <a:grpSpLocks/>
          </p:cNvGrpSpPr>
          <p:nvPr/>
        </p:nvGrpSpPr>
        <p:grpSpPr bwMode="auto">
          <a:xfrm>
            <a:off x="2039938" y="2024063"/>
            <a:ext cx="4795837" cy="3352800"/>
            <a:chOff x="854142" y="2113479"/>
            <a:chExt cx="5745992" cy="4017294"/>
          </a:xfrm>
        </p:grpSpPr>
        <p:pic>
          <p:nvPicPr>
            <p:cNvPr id="10248" name="Picture 7">
              <a:extLst>
                <a:ext uri="{FF2B5EF4-FFF2-40B4-BE49-F238E27FC236}">
                  <a16:creationId xmlns:a16="http://schemas.microsoft.com/office/drawing/2014/main" id="{C9943736-61F4-47FF-AFE5-5D080E0E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54142" y="2113479"/>
              <a:ext cx="5745992" cy="401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CB4FA894-6853-463D-BA4D-1AC523D3EB22}"/>
                </a:ext>
              </a:extLst>
            </p:cNvPr>
            <p:cNvSpPr txBox="1">
              <a:spLocks/>
            </p:cNvSpPr>
            <p:nvPr/>
          </p:nvSpPr>
          <p:spPr>
            <a:xfrm>
              <a:off x="1845092" y="4278100"/>
              <a:ext cx="3132622" cy="829328"/>
            </a:xfrm>
            <a:prstGeom prst="roundRect">
              <a:avLst>
                <a:gd name="adj" fmla="val 2585"/>
              </a:avLst>
            </a:prstGeom>
            <a:noFill/>
            <a:ln w="25400">
              <a:noFill/>
            </a:ln>
          </p:spPr>
          <p:txBody>
            <a:bodyPr lIns="0" tIns="0" rIns="0" bIns="0">
              <a:normAutofit fontScale="850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 baseline="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lang="en-GB" dirty="0"/>
                <a:t>There are around 250 different languages that are spoken in London alone!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FDEAF63-8C9E-4C52-AA90-098A0C3C2E42}"/>
                </a:ext>
              </a:extLst>
            </p:cNvPr>
            <p:cNvSpPr txBox="1">
              <a:spLocks/>
            </p:cNvSpPr>
            <p:nvPr/>
          </p:nvSpPr>
          <p:spPr>
            <a:xfrm>
              <a:off x="1845092" y="3574313"/>
              <a:ext cx="3132622" cy="635311"/>
            </a:xfrm>
            <a:prstGeom prst="roundRect">
              <a:avLst>
                <a:gd name="adj" fmla="val 2585"/>
              </a:avLst>
            </a:prstGeom>
            <a:noFill/>
            <a:ln w="25400">
              <a:noFill/>
            </a:ln>
          </p:spPr>
          <p:txBody>
            <a:bodyPr lIns="0" tIns="0" rIns="0" bIns="0">
              <a:normAutofit fontScale="92500" lnSpcReduction="2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kern="1200" baseline="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rgbClr val="1C1C1C"/>
                  </a:solidFill>
                  <a:latin typeface="Twinkl" pitchFamily="50" charset="0"/>
                  <a:ea typeface="Sassoon Infant Rg" panose="02000503030000020003" pitchFamily="50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r>
                <a:rPr lang="en-GB" sz="4800" dirty="0">
                  <a:latin typeface="Twinkl SemiBold" pitchFamily="2" charset="0"/>
                </a:rPr>
                <a:t>250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16FA396-0C17-4792-ABBE-786D0B11B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2024063"/>
            <a:ext cx="479583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15EB9-3FCE-495D-9A7F-42715FA47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3" y="3336925"/>
            <a:ext cx="2614612" cy="112077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2800" dirty="0">
                <a:latin typeface="Twinkl SemiBold" pitchFamily="2" charset="0"/>
                <a:cs typeface="+mn-cs"/>
              </a:rPr>
              <a:t>London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dirty="0"/>
              <a:t> How many languages are spoken in London?</a:t>
            </a:r>
            <a:endParaRPr lang="en-GB" dirty="0">
              <a:cs typeface="+mn-cs"/>
            </a:endParaRPr>
          </a:p>
        </p:txBody>
      </p:sp>
      <p:pic>
        <p:nvPicPr>
          <p:cNvPr id="10247" name="Picture 12">
            <a:extLst>
              <a:ext uri="{FF2B5EF4-FFF2-40B4-BE49-F238E27FC236}">
                <a16:creationId xmlns:a16="http://schemas.microsoft.com/office/drawing/2014/main" id="{A12B191F-1AC2-4CDD-8943-74A628A88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995488"/>
            <a:ext cx="181927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EF8CAEF-ECA5-4D9D-B4FC-6450090CDDB3}"/>
              </a:ext>
            </a:extLst>
          </p:cNvPr>
          <p:cNvSpPr/>
          <p:nvPr/>
        </p:nvSpPr>
        <p:spPr>
          <a:xfrm>
            <a:off x="676275" y="1514475"/>
            <a:ext cx="7712075" cy="676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5E6B54-FE41-4D6D-948D-0B5A10F2FEC0}"/>
              </a:ext>
            </a:extLst>
          </p:cNvPr>
          <p:cNvSpPr/>
          <p:nvPr/>
        </p:nvSpPr>
        <p:spPr>
          <a:xfrm>
            <a:off x="676275" y="2336800"/>
            <a:ext cx="7712075" cy="6778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8" name="Title 1">
            <a:extLst>
              <a:ext uri="{FF2B5EF4-FFF2-40B4-BE49-F238E27FC236}">
                <a16:creationId xmlns:a16="http://schemas.microsoft.com/office/drawing/2014/main" id="{D14ACA8B-BB53-4D2B-A70A-A11A610EB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Why learn languages?</a:t>
            </a:r>
          </a:p>
        </p:txBody>
      </p:sp>
      <p:sp>
        <p:nvSpPr>
          <p:cNvPr id="11269" name="Content Placeholder 2">
            <a:extLst>
              <a:ext uri="{FF2B5EF4-FFF2-40B4-BE49-F238E27FC236}">
                <a16:creationId xmlns:a16="http://schemas.microsoft.com/office/drawing/2014/main" id="{FF3D516E-0A88-4CE6-840F-BA4B92478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682750"/>
            <a:ext cx="7632700" cy="338138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What language(s) can you speak? </a:t>
            </a:r>
          </a:p>
        </p:txBody>
      </p:sp>
      <p:pic>
        <p:nvPicPr>
          <p:cNvPr id="11270" name="Picture 5">
            <a:extLst>
              <a:ext uri="{FF2B5EF4-FFF2-40B4-BE49-F238E27FC236}">
                <a16:creationId xmlns:a16="http://schemas.microsoft.com/office/drawing/2014/main" id="{295968AF-8451-46CA-89C1-A0823CA9F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37" b="2673"/>
          <a:stretch>
            <a:fillRect/>
          </a:stretch>
        </p:blipFill>
        <p:spPr bwMode="auto">
          <a:xfrm>
            <a:off x="1244600" y="3408363"/>
            <a:ext cx="2063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>
            <a:extLst>
              <a:ext uri="{FF2B5EF4-FFF2-40B4-BE49-F238E27FC236}">
                <a16:creationId xmlns:a16="http://schemas.microsoft.com/office/drawing/2014/main" id="{2B50CE7F-3D75-4E23-9543-D8E675767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3" b="2673"/>
          <a:stretch>
            <a:fillRect/>
          </a:stretch>
        </p:blipFill>
        <p:spPr bwMode="auto">
          <a:xfrm>
            <a:off x="5741988" y="3408363"/>
            <a:ext cx="22780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AD29B4-70D1-4607-B9C0-C1359A36F56C}"/>
              </a:ext>
            </a:extLst>
          </p:cNvPr>
          <p:cNvGrpSpPr>
            <a:grpSpLocks/>
          </p:cNvGrpSpPr>
          <p:nvPr/>
        </p:nvGrpSpPr>
        <p:grpSpPr bwMode="auto">
          <a:xfrm>
            <a:off x="2919413" y="4849813"/>
            <a:ext cx="2693987" cy="1314450"/>
            <a:chOff x="2919842" y="4849857"/>
            <a:chExt cx="2693044" cy="1314242"/>
          </a:xfrm>
        </p:grpSpPr>
        <p:pic>
          <p:nvPicPr>
            <p:cNvPr id="11277" name="Picture 10">
              <a:extLst>
                <a:ext uri="{FF2B5EF4-FFF2-40B4-BE49-F238E27FC236}">
                  <a16:creationId xmlns:a16="http://schemas.microsoft.com/office/drawing/2014/main" id="{54A3C303-23DA-46F6-8C8C-B12B28059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919842" y="4849857"/>
              <a:ext cx="2693044" cy="1314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Content Placeholder 2">
              <a:extLst>
                <a:ext uri="{FF2B5EF4-FFF2-40B4-BE49-F238E27FC236}">
                  <a16:creationId xmlns:a16="http://schemas.microsoft.com/office/drawing/2014/main" id="{44A69D27-10DE-4046-ABE8-468CD68B1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6114" y="5228467"/>
              <a:ext cx="2020500" cy="554988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3200"/>
                <a:t>Hello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A3F99E-2544-433C-8805-A5D175CA3D94}"/>
              </a:ext>
            </a:extLst>
          </p:cNvPr>
          <p:cNvGrpSpPr>
            <a:grpSpLocks/>
          </p:cNvGrpSpPr>
          <p:nvPr/>
        </p:nvGrpSpPr>
        <p:grpSpPr bwMode="auto">
          <a:xfrm>
            <a:off x="3436938" y="3227388"/>
            <a:ext cx="2676525" cy="1306512"/>
            <a:chOff x="3437577" y="3228068"/>
            <a:chExt cx="2675286" cy="1305576"/>
          </a:xfrm>
        </p:grpSpPr>
        <p:pic>
          <p:nvPicPr>
            <p:cNvPr id="11275" name="Picture 9">
              <a:extLst>
                <a:ext uri="{FF2B5EF4-FFF2-40B4-BE49-F238E27FC236}">
                  <a16:creationId xmlns:a16="http://schemas.microsoft.com/office/drawing/2014/main" id="{54C9820F-48C4-485A-A116-4359334FA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577" y="3228068"/>
              <a:ext cx="2675286" cy="130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6" name="Content Placeholder 2">
              <a:extLst>
                <a:ext uri="{FF2B5EF4-FFF2-40B4-BE49-F238E27FC236}">
                  <a16:creationId xmlns:a16="http://schemas.microsoft.com/office/drawing/2014/main" id="{9CFFE2F0-96A8-4FF3-AFE5-7B5B2BC48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970" y="3603362"/>
              <a:ext cx="2020500" cy="554988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3200"/>
                <a:t>Bonjour</a:t>
              </a:r>
            </a:p>
          </p:txBody>
        </p:sp>
      </p:grpSp>
      <p:sp>
        <p:nvSpPr>
          <p:cNvPr id="11274" name="Content Placeholder 2">
            <a:extLst>
              <a:ext uri="{FF2B5EF4-FFF2-40B4-BE49-F238E27FC236}">
                <a16:creationId xmlns:a16="http://schemas.microsoft.com/office/drawing/2014/main" id="{EDB1E20E-4360-445B-B2D1-6F2963932099}"/>
              </a:ext>
            </a:extLst>
          </p:cNvPr>
          <p:cNvSpPr>
            <a:spLocks/>
          </p:cNvSpPr>
          <p:nvPr/>
        </p:nvSpPr>
        <p:spPr bwMode="auto">
          <a:xfrm>
            <a:off x="755650" y="2511425"/>
            <a:ext cx="7632700" cy="338138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Do you think learning different languages is important?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DFA7B8-FC7F-4F15-B89A-952336B11FA2}"/>
              </a:ext>
            </a:extLst>
          </p:cNvPr>
          <p:cNvSpPr/>
          <p:nvPr/>
        </p:nvSpPr>
        <p:spPr>
          <a:xfrm>
            <a:off x="457200" y="1409700"/>
            <a:ext cx="8220075" cy="7318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291" name="Title 1">
            <a:extLst>
              <a:ext uri="{FF2B5EF4-FFF2-40B4-BE49-F238E27FC236}">
                <a16:creationId xmlns:a16="http://schemas.microsoft.com/office/drawing/2014/main" id="{1586D93E-9DE8-42D8-A57E-127F06E70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Why learn languages?</a:t>
            </a:r>
          </a:p>
        </p:txBody>
      </p:sp>
      <p:sp>
        <p:nvSpPr>
          <p:cNvPr id="12292" name="Content Placeholder 4">
            <a:extLst>
              <a:ext uri="{FF2B5EF4-FFF2-40B4-BE49-F238E27FC236}">
                <a16:creationId xmlns:a16="http://schemas.microsoft.com/office/drawing/2014/main" id="{439550F1-DF84-41E0-91B8-80AD14715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1514475"/>
            <a:ext cx="7721600" cy="463550"/>
          </a:xfrm>
        </p:spPr>
        <p:txBody>
          <a:bodyPr anchor="ctr"/>
          <a:lstStyle/>
          <a:p>
            <a:pPr eaLnBrk="1" hangingPunct="1"/>
            <a:r>
              <a:rPr lang="en-GB" altLang="en-US">
                <a:latin typeface="Twinkl" pitchFamily="2" charset="0"/>
              </a:rPr>
              <a:t>Being able to speak different languages can help you to:</a:t>
            </a:r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60A777E3-FEE6-479C-BE81-0D3C0C880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27263"/>
            <a:ext cx="31654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4CF46DD-31F1-4AD3-8FBD-B6C638FBAD16}"/>
              </a:ext>
            </a:extLst>
          </p:cNvPr>
          <p:cNvGrpSpPr>
            <a:grpSpLocks/>
          </p:cNvGrpSpPr>
          <p:nvPr/>
        </p:nvGrpSpPr>
        <p:grpSpPr bwMode="auto">
          <a:xfrm>
            <a:off x="4237038" y="2428875"/>
            <a:ext cx="4440237" cy="730250"/>
            <a:chOff x="4236439" y="2428147"/>
            <a:chExt cx="4440834" cy="7317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B64433-C978-47DA-8D89-1C38C737CF9C}"/>
                </a:ext>
              </a:extLst>
            </p:cNvPr>
            <p:cNvSpPr/>
            <p:nvPr/>
          </p:nvSpPr>
          <p:spPr>
            <a:xfrm>
              <a:off x="4236439" y="2428147"/>
              <a:ext cx="4440834" cy="73170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05" name="Content Placeholder 4">
              <a:extLst>
                <a:ext uri="{FF2B5EF4-FFF2-40B4-BE49-F238E27FC236}">
                  <a16:creationId xmlns:a16="http://schemas.microsoft.com/office/drawing/2014/main" id="{28D9B6A4-91C7-4C8D-A90D-BA5430F0F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344" y="2557577"/>
              <a:ext cx="4151912" cy="463393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GB" altLang="en-US"/>
                <a:t>make new friends;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D8E18B-2E5D-47DA-86B1-737A76B3FC0E}"/>
              </a:ext>
            </a:extLst>
          </p:cNvPr>
          <p:cNvGrpSpPr>
            <a:grpSpLocks/>
          </p:cNvGrpSpPr>
          <p:nvPr/>
        </p:nvGrpSpPr>
        <p:grpSpPr bwMode="auto">
          <a:xfrm>
            <a:off x="4237038" y="3446463"/>
            <a:ext cx="4440237" cy="731837"/>
            <a:chOff x="4236439" y="3446945"/>
            <a:chExt cx="4440834" cy="7317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4A2AE6-53B2-4065-B235-D22CF76BD441}"/>
                </a:ext>
              </a:extLst>
            </p:cNvPr>
            <p:cNvSpPr/>
            <p:nvPr/>
          </p:nvSpPr>
          <p:spPr>
            <a:xfrm>
              <a:off x="4236439" y="3446945"/>
              <a:ext cx="4440834" cy="7317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03" name="Content Placeholder 4">
              <a:extLst>
                <a:ext uri="{FF2B5EF4-FFF2-40B4-BE49-F238E27FC236}">
                  <a16:creationId xmlns:a16="http://schemas.microsoft.com/office/drawing/2014/main" id="{88C227ED-D0BD-4BB5-A5EF-618CFC153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344" y="3583699"/>
              <a:ext cx="4151911" cy="463393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GB" altLang="en-US"/>
                <a:t>travel and study abroad;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9031D5-3E06-4C0D-92CF-930525889519}"/>
              </a:ext>
            </a:extLst>
          </p:cNvPr>
          <p:cNvGrpSpPr>
            <a:grpSpLocks/>
          </p:cNvGrpSpPr>
          <p:nvPr/>
        </p:nvGrpSpPr>
        <p:grpSpPr bwMode="auto">
          <a:xfrm>
            <a:off x="4237038" y="4491038"/>
            <a:ext cx="4440237" cy="730250"/>
            <a:chOff x="4236439" y="4490349"/>
            <a:chExt cx="4440834" cy="7317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D39B8D-3A77-4DF2-BD54-A1CF5097FAB6}"/>
                </a:ext>
              </a:extLst>
            </p:cNvPr>
            <p:cNvSpPr/>
            <p:nvPr/>
          </p:nvSpPr>
          <p:spPr>
            <a:xfrm>
              <a:off x="4236439" y="4490349"/>
              <a:ext cx="4440834" cy="73170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01" name="Content Placeholder 4">
              <a:extLst>
                <a:ext uri="{FF2B5EF4-FFF2-40B4-BE49-F238E27FC236}">
                  <a16:creationId xmlns:a16="http://schemas.microsoft.com/office/drawing/2014/main" id="{6F76F805-53AA-4BF6-BA75-2D91512FB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344" y="4599896"/>
              <a:ext cx="4151911" cy="463393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GB" altLang="en-US"/>
                <a:t>live and find work in different countries;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D7BB29-CCA1-4854-AD22-2AA62BCB5967}"/>
              </a:ext>
            </a:extLst>
          </p:cNvPr>
          <p:cNvGrpSpPr>
            <a:grpSpLocks/>
          </p:cNvGrpSpPr>
          <p:nvPr/>
        </p:nvGrpSpPr>
        <p:grpSpPr bwMode="auto">
          <a:xfrm>
            <a:off x="4237038" y="5484813"/>
            <a:ext cx="4440237" cy="731837"/>
            <a:chOff x="4236439" y="5484539"/>
            <a:chExt cx="4440834" cy="73170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72E631-035B-40F8-B8C7-DB5FA5554984}"/>
                </a:ext>
              </a:extLst>
            </p:cNvPr>
            <p:cNvSpPr/>
            <p:nvPr/>
          </p:nvSpPr>
          <p:spPr>
            <a:xfrm>
              <a:off x="4236439" y="5484539"/>
              <a:ext cx="4440834" cy="73170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299" name="Content Placeholder 4">
              <a:extLst>
                <a:ext uri="{FF2B5EF4-FFF2-40B4-BE49-F238E27FC236}">
                  <a16:creationId xmlns:a16="http://schemas.microsoft.com/office/drawing/2014/main" id="{44FF8FB2-767C-4C42-A4B9-AA3969776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344" y="5618692"/>
              <a:ext cx="4151911" cy="463393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en-GB" altLang="en-US"/>
                <a:t>understand different cultures.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0377C5-E10C-48D3-83B3-9FC45145943A}"/>
              </a:ext>
            </a:extLst>
          </p:cNvPr>
          <p:cNvSpPr/>
          <p:nvPr/>
        </p:nvSpPr>
        <p:spPr>
          <a:xfrm>
            <a:off x="457200" y="2035175"/>
            <a:ext cx="8220075" cy="11366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49D1CF-8EA8-4B55-9A31-95447B460ECC}"/>
              </a:ext>
            </a:extLst>
          </p:cNvPr>
          <p:cNvSpPr/>
          <p:nvPr/>
        </p:nvSpPr>
        <p:spPr>
          <a:xfrm>
            <a:off x="457200" y="3838575"/>
            <a:ext cx="8220075" cy="17351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6" name="Title 1">
            <a:extLst>
              <a:ext uri="{FF2B5EF4-FFF2-40B4-BE49-F238E27FC236}">
                <a16:creationId xmlns:a16="http://schemas.microsoft.com/office/drawing/2014/main" id="{DC7EA6ED-1E75-48EA-8BD2-8BCE69C88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35000"/>
            <a:ext cx="8220075" cy="995363"/>
          </a:xfrm>
        </p:spPr>
        <p:txBody>
          <a:bodyPr/>
          <a:lstStyle/>
          <a:p>
            <a:pPr algn="ctr" eaLnBrk="1" hangingPunct="1"/>
            <a:r>
              <a:rPr lang="en-GB" altLang="en-US"/>
              <a:t>What happens on the</a:t>
            </a:r>
            <a:br>
              <a:rPr lang="en-GB" altLang="en-US"/>
            </a:br>
            <a:r>
              <a:rPr lang="en-GB" altLang="en-US"/>
              <a:t>European Day of Languages? </a:t>
            </a:r>
          </a:p>
        </p:txBody>
      </p:sp>
      <p:sp>
        <p:nvSpPr>
          <p:cNvPr id="13317" name="Content Placeholder 2">
            <a:extLst>
              <a:ext uri="{FF2B5EF4-FFF2-40B4-BE49-F238E27FC236}">
                <a16:creationId xmlns:a16="http://schemas.microsoft.com/office/drawing/2014/main" id="{CE0F7963-C043-4E90-9957-F9F263BF1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463" y="2273300"/>
            <a:ext cx="4727575" cy="741363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There are events and celebrations taking place across many countries in Europe.</a:t>
            </a:r>
          </a:p>
        </p:txBody>
      </p:sp>
      <p:sp>
        <p:nvSpPr>
          <p:cNvPr id="13318" name="Content Placeholder 2">
            <a:extLst>
              <a:ext uri="{FF2B5EF4-FFF2-40B4-BE49-F238E27FC236}">
                <a16:creationId xmlns:a16="http://schemas.microsoft.com/office/drawing/2014/main" id="{97D8FC85-1E5D-4C2F-B470-5AE61C3EA189}"/>
              </a:ext>
            </a:extLst>
          </p:cNvPr>
          <p:cNvSpPr>
            <a:spLocks/>
          </p:cNvSpPr>
          <p:nvPr/>
        </p:nvSpPr>
        <p:spPr bwMode="auto">
          <a:xfrm>
            <a:off x="906463" y="4154488"/>
            <a:ext cx="3154362" cy="1068387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Activities include fairs, conferences, school events, workshops and language taster sessions.</a:t>
            </a:r>
          </a:p>
        </p:txBody>
      </p:sp>
      <p:pic>
        <p:nvPicPr>
          <p:cNvPr id="13319" name="Picture 7">
            <a:extLst>
              <a:ext uri="{FF2B5EF4-FFF2-40B4-BE49-F238E27FC236}">
                <a16:creationId xmlns:a16="http://schemas.microsoft.com/office/drawing/2014/main" id="{0FB2EDD5-1E15-4974-B114-B20F327A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2035175"/>
            <a:ext cx="5253037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BD53BAF3-C339-4837-861A-D69CBD8F7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Saying ‘Hello’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29F2D3AE-C817-4C61-BC9D-A10AD1FD9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622425"/>
            <a:ext cx="7632700" cy="282575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Saying hello in different European countries.</a:t>
            </a: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8960D8E8-A103-48E6-AD2A-33D290460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1900238"/>
            <a:ext cx="4268787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6EFEEEE-37D0-406A-BE19-1BB80D8C92C4}"/>
              </a:ext>
            </a:extLst>
          </p:cNvPr>
          <p:cNvGrpSpPr>
            <a:grpSpLocks/>
          </p:cNvGrpSpPr>
          <p:nvPr/>
        </p:nvGrpSpPr>
        <p:grpSpPr bwMode="auto">
          <a:xfrm>
            <a:off x="814388" y="3730625"/>
            <a:ext cx="4397375" cy="2212975"/>
            <a:chOff x="2360137" y="2118700"/>
            <a:chExt cx="3486267" cy="1701346"/>
          </a:xfrm>
        </p:grpSpPr>
        <p:pic>
          <p:nvPicPr>
            <p:cNvPr id="14342" name="Picture 4">
              <a:extLst>
                <a:ext uri="{FF2B5EF4-FFF2-40B4-BE49-F238E27FC236}">
                  <a16:creationId xmlns:a16="http://schemas.microsoft.com/office/drawing/2014/main" id="{E33AC333-4648-45E5-B5D1-BE74EB841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360137" y="2118700"/>
              <a:ext cx="3486267" cy="170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3" name="Content Placeholder 2">
              <a:extLst>
                <a:ext uri="{FF2B5EF4-FFF2-40B4-BE49-F238E27FC236}">
                  <a16:creationId xmlns:a16="http://schemas.microsoft.com/office/drawing/2014/main" id="{2CF43509-853E-4728-94C6-0A11B661B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7868" y="2597073"/>
              <a:ext cx="2710804" cy="744600"/>
            </a:xfrm>
            <a:prstGeom prst="roundRect">
              <a:avLst>
                <a:gd name="adj" fmla="val 2583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sz="2800">
                  <a:solidFill>
                    <a:srgbClr val="000000"/>
                  </a:solidFill>
                </a:rPr>
                <a:t>Can you guess the following language?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9F9E38-320D-4B53-8BDC-21C7507E7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30"/>
          <a:stretch>
            <a:fillRect/>
          </a:stretch>
        </p:blipFill>
        <p:spPr bwMode="auto">
          <a:xfrm>
            <a:off x="760413" y="922338"/>
            <a:ext cx="62055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3FA7A-C25E-4D7F-910F-92461A6BA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8"/>
          <a:stretch>
            <a:fillRect/>
          </a:stretch>
        </p:blipFill>
        <p:spPr bwMode="auto">
          <a:xfrm>
            <a:off x="750888" y="1706563"/>
            <a:ext cx="3065462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0CE599C-02C9-45F3-9B8C-249803E215BD}"/>
              </a:ext>
            </a:extLst>
          </p:cNvPr>
          <p:cNvSpPr/>
          <p:nvPr/>
        </p:nvSpPr>
        <p:spPr>
          <a:xfrm>
            <a:off x="5049838" y="3492500"/>
            <a:ext cx="2578100" cy="25781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ysClr val="windowText" lastClr="000000"/>
                </a:solidFill>
              </a:rPr>
              <a:t>‘Ciao’ means ‘hello’ in Italian!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24930-8D1F-457B-A493-E97C2E3F357B}"/>
              </a:ext>
            </a:extLst>
          </p:cNvPr>
          <p:cNvSpPr txBox="1"/>
          <p:nvPr/>
        </p:nvSpPr>
        <p:spPr>
          <a:xfrm>
            <a:off x="4827037" y="1586523"/>
            <a:ext cx="164660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Ciao!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1687</TotalTime>
  <Words>252</Words>
  <Application>Microsoft Office PowerPoint</Application>
  <PresentationFormat>On-screen Show (4:3)</PresentationFormat>
  <Paragraphs>38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What is the European Day of Languages?</vt:lpstr>
      <vt:lpstr>Why celebrate languages? </vt:lpstr>
      <vt:lpstr>Why celebrate languages?</vt:lpstr>
      <vt:lpstr>Why learn languages?</vt:lpstr>
      <vt:lpstr>Why learn languages?</vt:lpstr>
      <vt:lpstr>What happens on the European Day of Languages? </vt:lpstr>
      <vt:lpstr>Saying ‘Hello’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SAMANTHA BYRNE</cp:lastModifiedBy>
  <cp:revision>144</cp:revision>
  <dcterms:created xsi:type="dcterms:W3CDTF">2014-10-01T16:09:27Z</dcterms:created>
  <dcterms:modified xsi:type="dcterms:W3CDTF">2020-05-08T19:09:38Z</dcterms:modified>
</cp:coreProperties>
</file>