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A481-8CAD-44A6-AA97-A3B809947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Achar (Area)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DDA61-5674-42BC-B953-D3E21C377D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Rang 3</a:t>
            </a:r>
          </a:p>
          <a:p>
            <a:r>
              <a:rPr lang="en-IE" dirty="0"/>
              <a:t>25/06/20</a:t>
            </a:r>
          </a:p>
        </p:txBody>
      </p:sp>
    </p:spTree>
    <p:extLst>
      <p:ext uri="{BB962C8B-B14F-4D97-AF65-F5344CB8AC3E}">
        <p14:creationId xmlns:p14="http://schemas.microsoft.com/office/powerpoint/2010/main" val="402836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9ECBFE-054B-4BE3-930D-90D94BB1F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148" y="1698076"/>
            <a:ext cx="8949704" cy="4389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07D74-9433-4F28-A0BF-46D696C03319}"/>
              </a:ext>
            </a:extLst>
          </p:cNvPr>
          <p:cNvSpPr txBox="1"/>
          <p:nvPr/>
        </p:nvSpPr>
        <p:spPr>
          <a:xfrm>
            <a:off x="1619976" y="630205"/>
            <a:ext cx="9104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u="sng" dirty="0"/>
              <a:t>Achar</a:t>
            </a:r>
            <a:r>
              <a:rPr lang="en-IE" sz="4000" b="1" dirty="0"/>
              <a:t>: </a:t>
            </a:r>
            <a:r>
              <a:rPr lang="en-IE" sz="4000" b="1" dirty="0">
                <a:solidFill>
                  <a:srgbClr val="00B0F0"/>
                </a:solidFill>
              </a:rPr>
              <a:t>an </a:t>
            </a:r>
            <a:r>
              <a:rPr lang="en-IE" sz="4000" b="1" dirty="0" err="1">
                <a:solidFill>
                  <a:srgbClr val="00B0F0"/>
                </a:solidFill>
              </a:rPr>
              <a:t>dromchla</a:t>
            </a:r>
            <a:r>
              <a:rPr lang="en-IE" sz="4000" b="1" dirty="0"/>
              <a:t>/an </a:t>
            </a:r>
            <a:r>
              <a:rPr lang="en-IE" sz="4000" b="1" dirty="0" err="1"/>
              <a:t>méid</a:t>
            </a:r>
            <a:r>
              <a:rPr lang="en-IE" sz="4000" b="1" dirty="0"/>
              <a:t> </a:t>
            </a:r>
            <a:r>
              <a:rPr lang="en-IE" sz="4000" b="1" dirty="0" err="1"/>
              <a:t>spás</a:t>
            </a:r>
            <a:r>
              <a:rPr lang="en-IE" sz="4000" b="1" dirty="0"/>
              <a:t> </a:t>
            </a:r>
            <a:r>
              <a:rPr lang="en-IE" sz="4000" b="1" dirty="0" err="1"/>
              <a:t>sa</a:t>
            </a:r>
            <a:r>
              <a:rPr lang="en-IE" sz="4000" b="1" dirty="0"/>
              <a:t> </a:t>
            </a:r>
            <a:r>
              <a:rPr lang="en-IE" sz="4000" b="1" dirty="0" err="1"/>
              <a:t>lár</a:t>
            </a:r>
            <a:r>
              <a:rPr lang="en-IE" sz="4000" b="1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D540B-68EA-421F-8E76-3882A6016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231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7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BAE1D7-8440-4CC0-86FD-B6809F3C8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66" y="3085617"/>
            <a:ext cx="2072820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3C1C6-6A0E-43F4-8575-18639BF495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38"/>
          <a:stretch/>
        </p:blipFill>
        <p:spPr>
          <a:xfrm>
            <a:off x="8696524" y="2964318"/>
            <a:ext cx="2695283" cy="1696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9A3E88-B6FB-458D-A3F5-AF85E8E51D20}"/>
              </a:ext>
            </a:extLst>
          </p:cNvPr>
          <p:cNvSpPr txBox="1"/>
          <p:nvPr/>
        </p:nvSpPr>
        <p:spPr>
          <a:xfrm>
            <a:off x="1136557" y="5284786"/>
            <a:ext cx="2780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err="1">
                <a:solidFill>
                  <a:srgbClr val="0070C0"/>
                </a:solidFill>
              </a:rPr>
              <a:t>tíl</a:t>
            </a:r>
            <a:r>
              <a:rPr lang="en-IE" sz="2800" b="1" dirty="0">
                <a:solidFill>
                  <a:srgbClr val="0070C0"/>
                </a:solidFill>
              </a:rPr>
              <a:t> </a:t>
            </a:r>
            <a:r>
              <a:rPr lang="en-IE" sz="2800" b="1" dirty="0" err="1">
                <a:solidFill>
                  <a:srgbClr val="0070C0"/>
                </a:solidFill>
              </a:rPr>
              <a:t>chearnógach</a:t>
            </a:r>
            <a:endParaRPr lang="en-IE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328AA-8D51-41CC-A2A2-2590581A1964}"/>
              </a:ext>
            </a:extLst>
          </p:cNvPr>
          <p:cNvSpPr txBox="1"/>
          <p:nvPr/>
        </p:nvSpPr>
        <p:spPr>
          <a:xfrm>
            <a:off x="8983011" y="5281955"/>
            <a:ext cx="302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err="1">
                <a:solidFill>
                  <a:srgbClr val="0070C0"/>
                </a:solidFill>
              </a:rPr>
              <a:t>tíl</a:t>
            </a:r>
            <a:r>
              <a:rPr lang="en-IE" sz="2800" b="1" dirty="0">
                <a:solidFill>
                  <a:srgbClr val="0070C0"/>
                </a:solidFill>
              </a:rPr>
              <a:t> </a:t>
            </a:r>
            <a:r>
              <a:rPr lang="en-IE" sz="2800" b="1" dirty="0" err="1">
                <a:solidFill>
                  <a:srgbClr val="0070C0"/>
                </a:solidFill>
              </a:rPr>
              <a:t>chearnógach</a:t>
            </a:r>
            <a:endParaRPr lang="en-IE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00DAA4-B1BF-48B1-9A4D-DB5FEABA1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98599"/>
              </p:ext>
            </p:extLst>
          </p:nvPr>
        </p:nvGraphicFramePr>
        <p:xfrm>
          <a:off x="5423451" y="2461432"/>
          <a:ext cx="1345096" cy="2613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548">
                  <a:extLst>
                    <a:ext uri="{9D8B030D-6E8A-4147-A177-3AD203B41FA5}">
                      <a16:colId xmlns:a16="http://schemas.microsoft.com/office/drawing/2014/main" val="1425497117"/>
                    </a:ext>
                  </a:extLst>
                </a:gridCol>
                <a:gridCol w="672548">
                  <a:extLst>
                    <a:ext uri="{9D8B030D-6E8A-4147-A177-3AD203B41FA5}">
                      <a16:colId xmlns:a16="http://schemas.microsoft.com/office/drawing/2014/main" val="446024448"/>
                    </a:ext>
                  </a:extLst>
                </a:gridCol>
              </a:tblGrid>
              <a:tr h="65349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4171"/>
                  </a:ext>
                </a:extLst>
              </a:tr>
              <a:tr h="65349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87691"/>
                  </a:ext>
                </a:extLst>
              </a:tr>
              <a:tr h="653498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37716"/>
                  </a:ext>
                </a:extLst>
              </a:tr>
              <a:tr h="653498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292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A6C0744-E36A-4881-A283-DAB76FC39BC3}"/>
              </a:ext>
            </a:extLst>
          </p:cNvPr>
          <p:cNvSpPr txBox="1"/>
          <p:nvPr/>
        </p:nvSpPr>
        <p:spPr>
          <a:xfrm>
            <a:off x="5216385" y="5294204"/>
            <a:ext cx="276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err="1">
                <a:solidFill>
                  <a:srgbClr val="0070C0"/>
                </a:solidFill>
              </a:rPr>
              <a:t>tíl</a:t>
            </a:r>
            <a:r>
              <a:rPr lang="en-IE" sz="2800" b="1" dirty="0">
                <a:solidFill>
                  <a:srgbClr val="0070C0"/>
                </a:solidFill>
              </a:rPr>
              <a:t> </a:t>
            </a:r>
            <a:r>
              <a:rPr lang="en-IE" sz="2800" b="1" dirty="0" err="1">
                <a:solidFill>
                  <a:srgbClr val="0070C0"/>
                </a:solidFill>
              </a:rPr>
              <a:t>chearnógach</a:t>
            </a:r>
            <a:endParaRPr lang="en-IE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EC536-9687-4AC0-9553-E9C9A6DC526E}"/>
              </a:ext>
            </a:extLst>
          </p:cNvPr>
          <p:cNvSpPr txBox="1"/>
          <p:nvPr/>
        </p:nvSpPr>
        <p:spPr>
          <a:xfrm>
            <a:off x="579966" y="1803672"/>
            <a:ext cx="556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011FA9-29C3-43F7-8FBC-E1BFC72DC4C3}"/>
              </a:ext>
            </a:extLst>
          </p:cNvPr>
          <p:cNvSpPr txBox="1"/>
          <p:nvPr/>
        </p:nvSpPr>
        <p:spPr>
          <a:xfrm>
            <a:off x="4822133" y="1803672"/>
            <a:ext cx="556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B.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389CB-661A-48CF-9E1A-63F411198117}"/>
              </a:ext>
            </a:extLst>
          </p:cNvPr>
          <p:cNvSpPr txBox="1"/>
          <p:nvPr/>
        </p:nvSpPr>
        <p:spPr>
          <a:xfrm>
            <a:off x="8532437" y="1803672"/>
            <a:ext cx="556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C.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F55BB7-B487-483F-A77B-B926F91C3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2207" y="1498872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FBF3B2-23A2-4487-A972-32D902D9AD74}"/>
              </a:ext>
            </a:extLst>
          </p:cNvPr>
          <p:cNvSpPr txBox="1"/>
          <p:nvPr/>
        </p:nvSpPr>
        <p:spPr>
          <a:xfrm>
            <a:off x="725740" y="5171093"/>
            <a:ext cx="55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u="sng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FE36D-7104-4066-ADC9-17CA8FC4873D}"/>
              </a:ext>
            </a:extLst>
          </p:cNvPr>
          <p:cNvSpPr txBox="1"/>
          <p:nvPr/>
        </p:nvSpPr>
        <p:spPr>
          <a:xfrm>
            <a:off x="4819003" y="5171093"/>
            <a:ext cx="55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u="sng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29FC3A-2023-4BF2-88CB-8009BB8F1EF5}"/>
              </a:ext>
            </a:extLst>
          </p:cNvPr>
          <p:cNvSpPr txBox="1"/>
          <p:nvPr/>
        </p:nvSpPr>
        <p:spPr>
          <a:xfrm>
            <a:off x="8380160" y="5171093"/>
            <a:ext cx="75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u="sng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6905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4DA65-913E-4824-9706-993D390E5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63" y="2491268"/>
            <a:ext cx="3164262" cy="2465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A380C-415D-415C-AE8E-82D1601D9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268" y="2271771"/>
            <a:ext cx="3164262" cy="253876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D2317F-BD14-499A-9C80-6C5FAAABCAD9}"/>
              </a:ext>
            </a:extLst>
          </p:cNvPr>
          <p:cNvCxnSpPr/>
          <p:nvPr/>
        </p:nvCxnSpPr>
        <p:spPr>
          <a:xfrm>
            <a:off x="4585251" y="3723790"/>
            <a:ext cx="246490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732724-2442-4832-BC12-A6D5DB36820D}"/>
              </a:ext>
            </a:extLst>
          </p:cNvPr>
          <p:cNvSpPr txBox="1"/>
          <p:nvPr/>
        </p:nvSpPr>
        <p:spPr>
          <a:xfrm>
            <a:off x="1113627" y="742122"/>
            <a:ext cx="973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err="1"/>
              <a:t>Cé</a:t>
            </a:r>
            <a:r>
              <a:rPr lang="en-IE" sz="3200" b="1" dirty="0"/>
              <a:t> </a:t>
            </a:r>
            <a:r>
              <a:rPr lang="en-IE" sz="3200" b="1" dirty="0" err="1"/>
              <a:t>mhéad</a:t>
            </a:r>
            <a:r>
              <a:rPr lang="en-IE" sz="3200" b="1" dirty="0"/>
              <a:t> </a:t>
            </a:r>
            <a:r>
              <a:rPr lang="en-IE" sz="3200" b="1" dirty="0" err="1"/>
              <a:t>chearnóg</a:t>
            </a:r>
            <a:r>
              <a:rPr lang="en-IE" sz="3200" b="1" dirty="0"/>
              <a:t> </a:t>
            </a:r>
            <a:r>
              <a:rPr lang="en-IE" sz="3200" b="1" dirty="0" err="1"/>
              <a:t>atá</a:t>
            </a:r>
            <a:r>
              <a:rPr lang="en-IE" sz="3200" b="1" dirty="0"/>
              <a:t> an </a:t>
            </a:r>
            <a:r>
              <a:rPr lang="en-IE" sz="3200" b="1" dirty="0" err="1"/>
              <a:t>cruth</a:t>
            </a:r>
            <a:r>
              <a:rPr lang="en-IE" sz="3200" b="1" dirty="0"/>
              <a:t> </a:t>
            </a:r>
            <a:r>
              <a:rPr lang="en-IE" sz="3200" b="1" dirty="0" err="1"/>
              <a:t>corcra</a:t>
            </a:r>
            <a:r>
              <a:rPr lang="en-IE" sz="3200" b="1" dirty="0"/>
              <a:t> ag </a:t>
            </a:r>
            <a:r>
              <a:rPr lang="en-IE" sz="3200" b="1" dirty="0" err="1"/>
              <a:t>tógáil</a:t>
            </a:r>
            <a:r>
              <a:rPr lang="en-IE" sz="3200" b="1" dirty="0"/>
              <a:t> </a:t>
            </a:r>
            <a:r>
              <a:rPr lang="en-IE" sz="3200" b="1" dirty="0" err="1"/>
              <a:t>suas</a:t>
            </a:r>
            <a:r>
              <a:rPr lang="en-IE" sz="3200" b="1" dirty="0"/>
              <a:t>?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D16844-CA3B-4689-B321-9F7BF3B01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9286" y="1662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5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B4612C-3F5D-4237-ADE3-7C645C6FE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319646"/>
              </p:ext>
            </p:extLst>
          </p:nvPr>
        </p:nvGraphicFramePr>
        <p:xfrm>
          <a:off x="3427896" y="1064221"/>
          <a:ext cx="4788456" cy="1533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557">
                  <a:extLst>
                    <a:ext uri="{9D8B030D-6E8A-4147-A177-3AD203B41FA5}">
                      <a16:colId xmlns:a16="http://schemas.microsoft.com/office/drawing/2014/main" val="3726343063"/>
                    </a:ext>
                  </a:extLst>
                </a:gridCol>
                <a:gridCol w="598557">
                  <a:extLst>
                    <a:ext uri="{9D8B030D-6E8A-4147-A177-3AD203B41FA5}">
                      <a16:colId xmlns:a16="http://schemas.microsoft.com/office/drawing/2014/main" val="1411351918"/>
                    </a:ext>
                  </a:extLst>
                </a:gridCol>
                <a:gridCol w="598557">
                  <a:extLst>
                    <a:ext uri="{9D8B030D-6E8A-4147-A177-3AD203B41FA5}">
                      <a16:colId xmlns:a16="http://schemas.microsoft.com/office/drawing/2014/main" val="4267767727"/>
                    </a:ext>
                  </a:extLst>
                </a:gridCol>
                <a:gridCol w="598557">
                  <a:extLst>
                    <a:ext uri="{9D8B030D-6E8A-4147-A177-3AD203B41FA5}">
                      <a16:colId xmlns:a16="http://schemas.microsoft.com/office/drawing/2014/main" val="168947924"/>
                    </a:ext>
                  </a:extLst>
                </a:gridCol>
                <a:gridCol w="598557">
                  <a:extLst>
                    <a:ext uri="{9D8B030D-6E8A-4147-A177-3AD203B41FA5}">
                      <a16:colId xmlns:a16="http://schemas.microsoft.com/office/drawing/2014/main" val="2440697557"/>
                    </a:ext>
                  </a:extLst>
                </a:gridCol>
                <a:gridCol w="598557">
                  <a:extLst>
                    <a:ext uri="{9D8B030D-6E8A-4147-A177-3AD203B41FA5}">
                      <a16:colId xmlns:a16="http://schemas.microsoft.com/office/drawing/2014/main" val="749044862"/>
                    </a:ext>
                  </a:extLst>
                </a:gridCol>
                <a:gridCol w="598557">
                  <a:extLst>
                    <a:ext uri="{9D8B030D-6E8A-4147-A177-3AD203B41FA5}">
                      <a16:colId xmlns:a16="http://schemas.microsoft.com/office/drawing/2014/main" val="3401103170"/>
                    </a:ext>
                  </a:extLst>
                </a:gridCol>
                <a:gridCol w="598557">
                  <a:extLst>
                    <a:ext uri="{9D8B030D-6E8A-4147-A177-3AD203B41FA5}">
                      <a16:colId xmlns:a16="http://schemas.microsoft.com/office/drawing/2014/main" val="1234859578"/>
                    </a:ext>
                  </a:extLst>
                </a:gridCol>
              </a:tblGrid>
              <a:tr h="51106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775379"/>
                  </a:ext>
                </a:extLst>
              </a:tr>
              <a:tr h="511068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25870"/>
                  </a:ext>
                </a:extLst>
              </a:tr>
              <a:tr h="511068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3301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6DD5D8B-F6CF-4913-91E7-40AD468F58B1}"/>
              </a:ext>
            </a:extLst>
          </p:cNvPr>
          <p:cNvSpPr txBox="1"/>
          <p:nvPr/>
        </p:nvSpPr>
        <p:spPr>
          <a:xfrm>
            <a:off x="4333463" y="455175"/>
            <a:ext cx="265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8 </a:t>
            </a:r>
            <a:r>
              <a:rPr lang="en-IE" sz="2400" b="1" dirty="0" err="1"/>
              <a:t>chéarnóg</a:t>
            </a:r>
            <a:r>
              <a:rPr lang="en-IE" sz="2400" b="1" dirty="0"/>
              <a:t> </a:t>
            </a:r>
            <a:r>
              <a:rPr lang="en-IE" sz="2400" b="1" dirty="0" err="1"/>
              <a:t>trasna</a:t>
            </a:r>
            <a:endParaRPr lang="en-IE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E0778-0278-43C3-830E-F5A84EFFCF09}"/>
              </a:ext>
            </a:extLst>
          </p:cNvPr>
          <p:cNvSpPr txBox="1"/>
          <p:nvPr/>
        </p:nvSpPr>
        <p:spPr>
          <a:xfrm>
            <a:off x="967408" y="1500599"/>
            <a:ext cx="227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3 </a:t>
            </a:r>
            <a:r>
              <a:rPr lang="en-IE" sz="2400" b="1" dirty="0" err="1"/>
              <a:t>chéarnóg</a:t>
            </a:r>
            <a:r>
              <a:rPr lang="en-IE" sz="2400" b="1" dirty="0"/>
              <a:t> </a:t>
            </a:r>
            <a:r>
              <a:rPr lang="en-IE" sz="2400" b="1" dirty="0" err="1"/>
              <a:t>síos</a:t>
            </a:r>
            <a:endParaRPr lang="en-IE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B4F08-C638-41FA-9F22-E2F909296DD8}"/>
              </a:ext>
            </a:extLst>
          </p:cNvPr>
          <p:cNvSpPr txBox="1"/>
          <p:nvPr/>
        </p:nvSpPr>
        <p:spPr>
          <a:xfrm>
            <a:off x="1351722" y="3937410"/>
            <a:ext cx="948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u="sng" dirty="0"/>
              <a:t>Achar:</a:t>
            </a:r>
            <a:r>
              <a:rPr lang="en-IE" sz="3600" b="1" dirty="0"/>
              <a:t> 8 </a:t>
            </a:r>
            <a:r>
              <a:rPr lang="en-IE" sz="3600" b="1" dirty="0" err="1"/>
              <a:t>chéarnóg</a:t>
            </a:r>
            <a:r>
              <a:rPr lang="en-IE" sz="3600" b="1" dirty="0"/>
              <a:t> x 3 </a:t>
            </a:r>
            <a:r>
              <a:rPr lang="en-IE" sz="3600" b="1" dirty="0" err="1"/>
              <a:t>chéarnóg</a:t>
            </a:r>
            <a:r>
              <a:rPr lang="en-IE" sz="3600" b="1" dirty="0"/>
              <a:t> = 24 </a:t>
            </a:r>
            <a:r>
              <a:rPr lang="en-IE" sz="3600" b="1" dirty="0" err="1"/>
              <a:t>chéarnóg</a:t>
            </a:r>
            <a:endParaRPr lang="en-IE" sz="3600" b="1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948EA7-2450-47FC-8F4D-B4B724952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4231" y="916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73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78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9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3095D-1341-4B8D-94CA-B2FC962CC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4" t="24300" r="3423" b="2912"/>
          <a:stretch/>
        </p:blipFill>
        <p:spPr>
          <a:xfrm>
            <a:off x="2372137" y="1740071"/>
            <a:ext cx="2968487" cy="1987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8DC58-AEA7-4854-AEA6-948EDAD5E27C}"/>
              </a:ext>
            </a:extLst>
          </p:cNvPr>
          <p:cNvSpPr txBox="1"/>
          <p:nvPr/>
        </p:nvSpPr>
        <p:spPr>
          <a:xfrm>
            <a:off x="2729949" y="5837202"/>
            <a:ext cx="70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Achar: __ x ___ = ___ </a:t>
            </a:r>
            <a:r>
              <a:rPr lang="en-IE" sz="3600" b="1" dirty="0" err="1"/>
              <a:t>chéarnóg</a:t>
            </a:r>
            <a:r>
              <a:rPr lang="en-IE" sz="3600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D823D-53FE-49FE-9114-69446FA18C13}"/>
              </a:ext>
            </a:extLst>
          </p:cNvPr>
          <p:cNvSpPr txBox="1"/>
          <p:nvPr/>
        </p:nvSpPr>
        <p:spPr>
          <a:xfrm>
            <a:off x="128658" y="3644742"/>
            <a:ext cx="245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___ </a:t>
            </a:r>
            <a:r>
              <a:rPr lang="en-IE" sz="2400" dirty="0" err="1"/>
              <a:t>chéarnóg</a:t>
            </a:r>
            <a:r>
              <a:rPr lang="en-IE" sz="2400" dirty="0"/>
              <a:t> </a:t>
            </a:r>
            <a:r>
              <a:rPr lang="en-IE" sz="2400" dirty="0" err="1"/>
              <a:t>síos</a:t>
            </a:r>
            <a:endParaRPr lang="en-I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AD664-E1B2-4988-AD9F-E2D18CE73188}"/>
              </a:ext>
            </a:extLst>
          </p:cNvPr>
          <p:cNvSpPr txBox="1"/>
          <p:nvPr/>
        </p:nvSpPr>
        <p:spPr>
          <a:xfrm>
            <a:off x="5550413" y="1167858"/>
            <a:ext cx="285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___ </a:t>
            </a:r>
            <a:r>
              <a:rPr lang="en-IE" sz="2400" dirty="0" err="1"/>
              <a:t>chéarnóg</a:t>
            </a:r>
            <a:r>
              <a:rPr lang="en-IE" sz="2400" dirty="0"/>
              <a:t> </a:t>
            </a:r>
            <a:r>
              <a:rPr lang="en-IE" sz="2400" dirty="0" err="1"/>
              <a:t>trasna</a:t>
            </a:r>
            <a:endParaRPr lang="en-I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C1D45-EADE-45EB-B46C-ACF8640E5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" t="5075" r="3142"/>
          <a:stretch/>
        </p:blipFill>
        <p:spPr>
          <a:xfrm>
            <a:off x="5238441" y="1841305"/>
            <a:ext cx="2765871" cy="1886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6B6C9-F754-4860-98E7-E362A9C5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755" y="1842687"/>
            <a:ext cx="2767824" cy="1883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B41E6-50F4-4FD3-9B11-09FB5C53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469" y="3658022"/>
            <a:ext cx="2767824" cy="1883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CE269A-D927-4F40-81EE-91B6F603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465" y="3662250"/>
            <a:ext cx="2767824" cy="1883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62E21-9E4D-46B1-A095-B36D5F237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288" y="3665016"/>
            <a:ext cx="2767824" cy="1883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20F856-5964-4ED4-9361-F6743C0CD15A}"/>
              </a:ext>
            </a:extLst>
          </p:cNvPr>
          <p:cNvSpPr txBox="1"/>
          <p:nvPr/>
        </p:nvSpPr>
        <p:spPr>
          <a:xfrm>
            <a:off x="574537" y="73627"/>
            <a:ext cx="11042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Bain </a:t>
            </a:r>
            <a:r>
              <a:rPr lang="en-IE" sz="3200" b="1" dirty="0" err="1"/>
              <a:t>triail</a:t>
            </a:r>
            <a:r>
              <a:rPr lang="en-IE" sz="3200" b="1" dirty="0"/>
              <a:t> as é </a:t>
            </a:r>
            <a:r>
              <a:rPr lang="en-IE" sz="3200" b="1" dirty="0" err="1"/>
              <a:t>seo</a:t>
            </a:r>
            <a:r>
              <a:rPr lang="en-IE" sz="3200" b="1" dirty="0"/>
              <a:t> </a:t>
            </a:r>
            <a:r>
              <a:rPr lang="en-IE" sz="3200" b="1" dirty="0" err="1"/>
              <a:t>tú</a:t>
            </a:r>
            <a:r>
              <a:rPr lang="en-IE" sz="3200" b="1" dirty="0"/>
              <a:t> </a:t>
            </a:r>
            <a:r>
              <a:rPr lang="en-IE" sz="3200" b="1" dirty="0" err="1"/>
              <a:t>féin</a:t>
            </a:r>
            <a:r>
              <a:rPr lang="en-IE" sz="3200" b="1" dirty="0"/>
              <a:t>….</a:t>
            </a:r>
            <a:r>
              <a:rPr lang="en-IE" sz="3200" b="1" dirty="0" err="1"/>
              <a:t>Úsáid</a:t>
            </a:r>
            <a:r>
              <a:rPr lang="en-IE" sz="3200" b="1" dirty="0"/>
              <a:t> an </a:t>
            </a:r>
            <a:r>
              <a:rPr lang="en-IE" sz="3200" b="1" dirty="0" err="1"/>
              <a:t>slí</a:t>
            </a:r>
            <a:r>
              <a:rPr lang="en-IE" sz="3200" b="1" dirty="0"/>
              <a:t> </a:t>
            </a:r>
            <a:r>
              <a:rPr lang="en-IE" sz="3200" b="1" dirty="0" err="1"/>
              <a:t>gearr</a:t>
            </a:r>
            <a:r>
              <a:rPr lang="en-IE" sz="3200" b="1" dirty="0"/>
              <a:t> </a:t>
            </a:r>
            <a:r>
              <a:rPr lang="en-IE" sz="3200" b="1" dirty="0" err="1"/>
              <a:t>chun</a:t>
            </a:r>
            <a:r>
              <a:rPr lang="en-IE" sz="3200" b="1" dirty="0"/>
              <a:t> an </a:t>
            </a:r>
            <a:r>
              <a:rPr lang="en-IE" sz="3200" b="1" dirty="0" err="1"/>
              <a:t>méid</a:t>
            </a:r>
            <a:r>
              <a:rPr lang="en-IE" sz="3200" b="1" dirty="0"/>
              <a:t> </a:t>
            </a:r>
            <a:r>
              <a:rPr lang="en-IE" sz="3200" b="1" dirty="0" err="1"/>
              <a:t>céarnóg</a:t>
            </a:r>
            <a:r>
              <a:rPr lang="en-IE" sz="3200" b="1" dirty="0"/>
              <a:t> a </a:t>
            </a:r>
            <a:r>
              <a:rPr lang="en-IE" sz="3200" b="1" dirty="0" err="1"/>
              <a:t>chomhaireamh</a:t>
            </a:r>
            <a:r>
              <a:rPr lang="en-IE" sz="3200" b="1" dirty="0"/>
              <a:t> (</a:t>
            </a:r>
            <a:r>
              <a:rPr lang="en-IE" sz="3200" b="1" dirty="0" err="1"/>
              <a:t>méadú</a:t>
            </a:r>
            <a:r>
              <a:rPr lang="en-IE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373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3095D-1341-4B8D-94CA-B2FC962CC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4" t="24300" r="3423" b="2912"/>
          <a:stretch/>
        </p:blipFill>
        <p:spPr>
          <a:xfrm>
            <a:off x="2372138" y="916798"/>
            <a:ext cx="2968487" cy="1987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8DC58-AEA7-4854-AEA6-948EDAD5E27C}"/>
              </a:ext>
            </a:extLst>
          </p:cNvPr>
          <p:cNvSpPr txBox="1"/>
          <p:nvPr/>
        </p:nvSpPr>
        <p:spPr>
          <a:xfrm>
            <a:off x="4035285" y="5514036"/>
            <a:ext cx="571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Achar:  </a:t>
            </a:r>
            <a:r>
              <a:rPr lang="en-IE" sz="3600" b="1" dirty="0">
                <a:solidFill>
                  <a:srgbClr val="FF0000"/>
                </a:solidFill>
              </a:rPr>
              <a:t>9</a:t>
            </a:r>
            <a:r>
              <a:rPr lang="en-IE" sz="3600" b="1" dirty="0"/>
              <a:t> x </a:t>
            </a:r>
            <a:r>
              <a:rPr lang="en-IE" sz="3600" b="1" dirty="0">
                <a:solidFill>
                  <a:srgbClr val="FF0000"/>
                </a:solidFill>
              </a:rPr>
              <a:t>4</a:t>
            </a:r>
            <a:r>
              <a:rPr lang="en-IE" sz="3600" b="1" dirty="0"/>
              <a:t> = </a:t>
            </a:r>
            <a:r>
              <a:rPr lang="en-IE" sz="3600" b="1" dirty="0">
                <a:solidFill>
                  <a:srgbClr val="FF0000"/>
                </a:solidFill>
              </a:rPr>
              <a:t>36</a:t>
            </a:r>
            <a:r>
              <a:rPr lang="en-IE" sz="3600" b="1" dirty="0"/>
              <a:t> </a:t>
            </a:r>
            <a:r>
              <a:rPr lang="en-IE" sz="3600" b="1" dirty="0" err="1"/>
              <a:t>chéarnóg</a:t>
            </a:r>
            <a:r>
              <a:rPr lang="en-IE" sz="3600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D823D-53FE-49FE-9114-69446FA18C13}"/>
              </a:ext>
            </a:extLst>
          </p:cNvPr>
          <p:cNvSpPr txBox="1"/>
          <p:nvPr/>
        </p:nvSpPr>
        <p:spPr>
          <a:xfrm>
            <a:off x="120272" y="2598277"/>
            <a:ext cx="245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4 </a:t>
            </a:r>
            <a:r>
              <a:rPr lang="en-IE" sz="2400" dirty="0" err="1"/>
              <a:t>chéarnóg</a:t>
            </a:r>
            <a:r>
              <a:rPr lang="en-IE" sz="2400" dirty="0"/>
              <a:t> </a:t>
            </a:r>
            <a:r>
              <a:rPr lang="en-IE" sz="2400" dirty="0" err="1"/>
              <a:t>síos</a:t>
            </a:r>
            <a:endParaRPr lang="en-I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AD664-E1B2-4988-AD9F-E2D18CE73188}"/>
              </a:ext>
            </a:extLst>
          </p:cNvPr>
          <p:cNvSpPr txBox="1"/>
          <p:nvPr/>
        </p:nvSpPr>
        <p:spPr>
          <a:xfrm>
            <a:off x="5139596" y="299816"/>
            <a:ext cx="285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9 </a:t>
            </a:r>
            <a:r>
              <a:rPr lang="en-IE" sz="2400" dirty="0" err="1"/>
              <a:t>chéarnóg</a:t>
            </a:r>
            <a:r>
              <a:rPr lang="en-IE" sz="2400" dirty="0"/>
              <a:t> </a:t>
            </a:r>
            <a:r>
              <a:rPr lang="en-IE" sz="2400" dirty="0" err="1"/>
              <a:t>trasna</a:t>
            </a:r>
            <a:endParaRPr lang="en-I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C1D45-EADE-45EB-B46C-ACF8640E5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9" t="5075" r="3142"/>
          <a:stretch/>
        </p:blipFill>
        <p:spPr>
          <a:xfrm>
            <a:off x="5238442" y="1018032"/>
            <a:ext cx="2765871" cy="1886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6B6C9-F754-4860-98E7-E362A9C56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436" y="1020798"/>
            <a:ext cx="2767824" cy="1883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B41E6-50F4-4FD3-9B11-09FB5C53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469" y="2830246"/>
            <a:ext cx="2767824" cy="1883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CE269A-D927-4F40-81EE-91B6F603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612" y="2830245"/>
            <a:ext cx="2767824" cy="1883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62E21-9E4D-46B1-A095-B36D5F237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755" y="2830245"/>
            <a:ext cx="276782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3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E58DBE-DADF-47A6-9F65-3EC4E5999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913" y="1656522"/>
            <a:ext cx="6748729" cy="37727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17FC6A-C40F-4D40-AFF0-5F4F05247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286" y="3238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1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2857</TotalTime>
  <Words>108</Words>
  <Application>Microsoft Office PowerPoint</Application>
  <PresentationFormat>Widescreen</PresentationFormat>
  <Paragraphs>24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Droplet</vt:lpstr>
      <vt:lpstr>Achar (Area)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Achar (Area)</dc:title>
  <dc:creator>User</dc:creator>
  <cp:lastModifiedBy>User</cp:lastModifiedBy>
  <cp:revision>23</cp:revision>
  <dcterms:created xsi:type="dcterms:W3CDTF">2020-06-16T11:33:55Z</dcterms:created>
  <dcterms:modified xsi:type="dcterms:W3CDTF">2020-06-18T11:11:47Z</dcterms:modified>
</cp:coreProperties>
</file>